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2" r:id="rId3"/>
    <p:sldId id="281" r:id="rId4"/>
    <p:sldId id="282" r:id="rId5"/>
    <p:sldId id="284" r:id="rId6"/>
    <p:sldId id="290" r:id="rId7"/>
    <p:sldId id="285" r:id="rId8"/>
    <p:sldId id="286" r:id="rId9"/>
    <p:sldId id="289" r:id="rId10"/>
    <p:sldId id="277" r:id="rId11"/>
    <p:sldId id="287" r:id="rId12"/>
    <p:sldId id="276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cepción" initials="r" lastIdx="0" clrIdx="0">
    <p:extLst>
      <p:ext uri="{19B8F6BF-5375-455C-9EA6-DF929625EA0E}">
        <p15:presenceInfo xmlns:p15="http://schemas.microsoft.com/office/powerpoint/2012/main" userId="recepció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E8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3973" autoAdjust="0"/>
  </p:normalViewPr>
  <p:slideViewPr>
    <p:cSldViewPr>
      <p:cViewPr varScale="1">
        <p:scale>
          <a:sx n="102" d="100"/>
          <a:sy n="102" d="100"/>
        </p:scale>
        <p:origin x="27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421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26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41A3A-4DBF-4511-A4DC-C4C8BEB5E945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35ADA-92A0-40A3-B576-F6D2820513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644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CA695-F5CF-40DA-968A-005ABC63DD5B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A6DE-0A33-48FD-931B-57F0E58D6E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209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DA6DE-0A33-48FD-931B-57F0E58D6ED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89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DA6DE-0A33-48FD-931B-57F0E58D6E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55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DA6DE-0A33-48FD-931B-57F0E58D6E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59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DA6DE-0A33-48FD-931B-57F0E58D6ED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16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E0DDBA-ED2C-4A74-A68C-C12162881B62}" type="datetimeFigureOut">
              <a:rPr lang="es-ES" smtClean="0"/>
              <a:t>16/02/2016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10000">
    <p:push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ibertad\Escritorio\Salesianos\Fotos\Imagen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8137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k Ronson - Uptown Funk ft. Bruno M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5963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06884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7029400" cy="639762"/>
          </a:xfrm>
        </p:spPr>
        <p:txBody>
          <a:bodyPr/>
          <a:lstStyle/>
          <a:p>
            <a:r>
              <a:rPr lang="es-ES" dirty="0" smtClean="0"/>
              <a:t>Ejemplo de programa de actividades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961781" cy="4023467"/>
          </a:xfrm>
        </p:spPr>
      </p:pic>
    </p:spTree>
    <p:extLst>
      <p:ext uri="{BB962C8B-B14F-4D97-AF65-F5344CB8AC3E}">
        <p14:creationId xmlns:p14="http://schemas.microsoft.com/office/powerpoint/2010/main" val="120113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1691680" y="1196752"/>
            <a:ext cx="5832648" cy="5328592"/>
          </a:xfrm>
        </p:spPr>
        <p:txBody>
          <a:bodyPr>
            <a:normAutofit fontScale="92500" lnSpcReduction="20000"/>
          </a:bodyPr>
          <a:lstStyle/>
          <a:p>
            <a:pPr marL="365760" lvl="1" indent="0">
              <a:buNone/>
            </a:pPr>
            <a:endParaRPr lang="es-ES" sz="1700" dirty="0" smtClean="0"/>
          </a:p>
          <a:p>
            <a:pPr lvl="1"/>
            <a:r>
              <a:rPr lang="es-ES" sz="1700" dirty="0" smtClean="0"/>
              <a:t>15 horas semanales de clases de </a:t>
            </a:r>
            <a:r>
              <a:rPr lang="es-ES" sz="1700" dirty="0"/>
              <a:t>I</a:t>
            </a:r>
            <a:r>
              <a:rPr lang="es-ES" sz="1700" dirty="0" smtClean="0"/>
              <a:t>nglés impartidas por profesores nativos.</a:t>
            </a:r>
          </a:p>
          <a:p>
            <a:pPr lvl="1"/>
            <a:r>
              <a:rPr lang="es-ES" sz="1700" dirty="0" smtClean="0"/>
              <a:t>Examen Trinity</a:t>
            </a:r>
          </a:p>
          <a:p>
            <a:pPr lvl="1"/>
            <a:r>
              <a:rPr lang="es-ES" sz="1700" dirty="0" smtClean="0"/>
              <a:t>Alojamiento en residencia, en régimen de Pensión Completa.</a:t>
            </a:r>
            <a:endParaRPr lang="es-ES" sz="1700" dirty="0"/>
          </a:p>
          <a:p>
            <a:pPr lvl="1"/>
            <a:r>
              <a:rPr lang="es-ES" sz="1700" dirty="0" smtClean="0"/>
              <a:t>Programa completo de actividades y visitas.</a:t>
            </a:r>
            <a:endParaRPr lang="es-ES" sz="1700" dirty="0"/>
          </a:p>
          <a:p>
            <a:pPr lvl="1"/>
            <a:r>
              <a:rPr lang="es-ES" sz="1700" dirty="0" smtClean="0"/>
              <a:t>1 excursión semanal de día completo.</a:t>
            </a:r>
          </a:p>
          <a:p>
            <a:pPr lvl="1"/>
            <a:r>
              <a:rPr lang="es-ES" sz="1700" dirty="0" smtClean="0"/>
              <a:t>1 excursión semanal de medio día.</a:t>
            </a:r>
          </a:p>
          <a:p>
            <a:pPr lvl="1"/>
            <a:r>
              <a:rPr lang="es-ES" sz="1700" dirty="0"/>
              <a:t> </a:t>
            </a:r>
            <a:r>
              <a:rPr lang="es-ES" sz="1700" dirty="0" smtClean="0"/>
              <a:t>Material de clase y diploma acreditativo.</a:t>
            </a:r>
          </a:p>
          <a:p>
            <a:pPr lvl="1"/>
            <a:r>
              <a:rPr lang="es-ES" sz="1700" dirty="0" smtClean="0"/>
              <a:t>Billete de avión de ida y vuelta.</a:t>
            </a:r>
          </a:p>
          <a:p>
            <a:pPr lvl="1"/>
            <a:r>
              <a:rPr lang="es-ES" sz="1700" dirty="0" smtClean="0"/>
              <a:t>Traslado aeropuerto ( ida y vuelta).</a:t>
            </a:r>
            <a:endParaRPr lang="es-ES" sz="1700" dirty="0"/>
          </a:p>
          <a:p>
            <a:pPr lvl="1"/>
            <a:r>
              <a:rPr lang="es-ES" sz="1700" dirty="0" smtClean="0"/>
              <a:t>Grupo acompañado por un profesor.</a:t>
            </a:r>
            <a:endParaRPr lang="es-ES" sz="1700" dirty="0"/>
          </a:p>
          <a:p>
            <a:pPr lvl="1"/>
            <a:r>
              <a:rPr lang="es-ES" sz="1700" dirty="0" smtClean="0"/>
              <a:t>Seguro médico, de asistencia en viaje y de responsabilidad civil</a:t>
            </a:r>
          </a:p>
          <a:p>
            <a:pPr marL="914400" lvl="3" indent="0">
              <a:buNone/>
            </a:pPr>
            <a:endParaRPr lang="es-ES" sz="1000" dirty="0" smtClean="0"/>
          </a:p>
          <a:p>
            <a:pPr marL="914400" lvl="3" indent="0">
              <a:buNone/>
            </a:pPr>
            <a:endParaRPr lang="es-ES" sz="1700" dirty="0" smtClean="0"/>
          </a:p>
          <a:p>
            <a:pPr marL="365760" lvl="1" indent="0">
              <a:buNone/>
            </a:pPr>
            <a:r>
              <a:rPr lang="es-ES" sz="1700" dirty="0" smtClean="0">
                <a:solidFill>
                  <a:srgbClr val="C00000"/>
                </a:solidFill>
              </a:rPr>
              <a:t>Los alumnos sólo deberán llevar consigo el dinero que necesiten para sus gastos personales.</a:t>
            </a:r>
          </a:p>
          <a:p>
            <a:pPr marL="45720" lvl="0" indent="0">
              <a:buNone/>
            </a:pPr>
            <a:endParaRPr lang="es-ES" dirty="0" smtClean="0"/>
          </a:p>
          <a:p>
            <a:pPr marL="45720" lvl="0" indent="0">
              <a:buNone/>
            </a:pPr>
            <a:endParaRPr lang="es-ES" dirty="0" smtClean="0"/>
          </a:p>
          <a:p>
            <a:pPr marL="45720" lvl="0" indent="0">
              <a:buNone/>
            </a:pPr>
            <a:endParaRPr lang="es-ES" dirty="0" smtClean="0"/>
          </a:p>
          <a:p>
            <a:pPr lvl="0"/>
            <a:endParaRPr lang="es-ES" dirty="0" smtClean="0"/>
          </a:p>
          <a:p>
            <a:pPr lvl="0"/>
            <a:endParaRPr lang="es-ES" dirty="0" smtClean="0"/>
          </a:p>
          <a:p>
            <a:pPr marL="45720" lvl="0" indent="0">
              <a:buNone/>
            </a:pPr>
            <a:endParaRPr lang="es-ES" dirty="0"/>
          </a:p>
          <a:p>
            <a:pPr lvl="0"/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504056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dirty="0" smtClean="0"/>
              <a:t> El programa incluye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7876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algn="ctr"/>
            <a:r>
              <a:rPr lang="es-ES" sz="4000" dirty="0" smtClean="0"/>
              <a:t>Gracias por confiar en </a:t>
            </a:r>
            <a:r>
              <a:rPr lang="es-ES" sz="4000" b="1" dirty="0" smtClean="0">
                <a:solidFill>
                  <a:srgbClr val="C00000"/>
                </a:solidFill>
              </a:rPr>
              <a:t>TOP SCHOOL</a:t>
            </a:r>
            <a:r>
              <a:rPr lang="es-ES" sz="4000" dirty="0" smtClean="0"/>
              <a:t>, haremos de su Viaje Escolar una experiencia inolvidable</a:t>
            </a:r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 smtClean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 smtClean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817581" y="1268760"/>
            <a:ext cx="7175351" cy="3656697"/>
          </a:xfrm>
        </p:spPr>
        <p:txBody>
          <a:bodyPr/>
          <a:lstStyle/>
          <a:p>
            <a:pPr marL="182880" indent="0" algn="ctr">
              <a:buNone/>
            </a:pPr>
            <a:r>
              <a:rPr lang="es-ES" dirty="0" smtClean="0"/>
              <a:t>¡¡¡ Buen Viaje !!!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4294967295"/>
          </p:nvPr>
        </p:nvSpPr>
        <p:spPr>
          <a:xfrm>
            <a:off x="0" y="1400175"/>
            <a:ext cx="3348038" cy="2743200"/>
          </a:xfrm>
        </p:spPr>
        <p:txBody>
          <a:bodyPr>
            <a:normAutofit/>
          </a:bodyPr>
          <a:lstStyle/>
          <a:p>
            <a:endParaRPr lang="es-ES" sz="3200" dirty="0" smtClean="0">
              <a:latin typeface="Aharoni" pitchFamily="2" charset="-79"/>
              <a:cs typeface="Aharoni" pitchFamily="2" charset="-79"/>
            </a:endParaRPr>
          </a:p>
          <a:p>
            <a:pPr marL="45720" indent="0">
              <a:buNone/>
            </a:pPr>
            <a:r>
              <a:rPr lang="es-ES" sz="3200" dirty="0" smtClean="0">
                <a:latin typeface="Aharoni" pitchFamily="2" charset="-79"/>
                <a:cs typeface="Aharoni" pitchFamily="2" charset="-79"/>
              </a:rPr>
              <a:t>          </a:t>
            </a:r>
          </a:p>
          <a:p>
            <a:pPr marL="45720" indent="0">
              <a:buNone/>
            </a:pPr>
            <a:endParaRPr lang="es-ES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4170040" cy="21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963736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9144000" cy="2304256"/>
          </a:xfrm>
        </p:spPr>
        <p:txBody>
          <a:bodyPr/>
          <a:lstStyle/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endParaRPr lang="es-ES" sz="4000" dirty="0"/>
          </a:p>
          <a:p>
            <a:endParaRPr lang="es-ES" sz="4000" dirty="0" smtClean="0"/>
          </a:p>
          <a:p>
            <a:r>
              <a:rPr lang="es-ES" sz="4000" dirty="0" smtClean="0">
                <a:cs typeface="Aharoni" pitchFamily="2" charset="-79"/>
              </a:rPr>
              <a:t> </a:t>
            </a:r>
            <a:endParaRPr lang="es-ES" sz="4000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s-ES" sz="3200" dirty="0" smtClean="0">
              <a:latin typeface="Aharoni" pitchFamily="2" charset="-79"/>
              <a:cs typeface="Aharoni" pitchFamily="2" charset="-79"/>
            </a:endParaRPr>
          </a:p>
          <a:p>
            <a:pPr marL="45720" indent="0">
              <a:buNone/>
            </a:pPr>
            <a:r>
              <a:rPr lang="es-ES" sz="3200" dirty="0">
                <a:latin typeface="Aharoni" pitchFamily="2" charset="-79"/>
                <a:cs typeface="Aharoni" pitchFamily="2" charset="-79"/>
              </a:rPr>
              <a:t> </a:t>
            </a:r>
            <a:r>
              <a:rPr lang="es-ES" sz="3200" dirty="0" smtClean="0">
                <a:latin typeface="Aharoni" pitchFamily="2" charset="-79"/>
                <a:cs typeface="Aharoni" pitchFamily="2" charset="-79"/>
              </a:rPr>
              <a:t>         </a:t>
            </a:r>
          </a:p>
          <a:p>
            <a:pPr marL="45720" indent="0">
              <a:buNone/>
            </a:pPr>
            <a:endParaRPr lang="es-ES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500" y="5203513"/>
            <a:ext cx="2304256" cy="14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98" y="283871"/>
            <a:ext cx="3646804" cy="44180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399414"/>
            <a:ext cx="916662" cy="10690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56424"/>
            <a:ext cx="1484400" cy="10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3196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07504" y="186799"/>
            <a:ext cx="3636085" cy="793930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dirty="0"/>
              <a:t>S</a:t>
            </a:r>
            <a:r>
              <a:rPr lang="es-ES" sz="3200" dirty="0" smtClean="0"/>
              <a:t>ituación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just">
              <a:buNone/>
            </a:pPr>
            <a:endParaRPr lang="es-ES" dirty="0" smtClean="0"/>
          </a:p>
          <a:p>
            <a:pPr marL="45720" indent="0" algn="just">
              <a:buNone/>
            </a:pPr>
            <a:endParaRPr lang="es-ES" dirty="0" smtClean="0"/>
          </a:p>
          <a:p>
            <a:pPr marL="45720" indent="0" algn="just">
              <a:buNone/>
            </a:pPr>
            <a:endParaRPr lang="es-ES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9969" y="1340768"/>
            <a:ext cx="3135927" cy="4392488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PRESTON</a:t>
            </a:r>
          </a:p>
          <a:p>
            <a:pPr algn="ctr"/>
            <a:endParaRPr lang="es-E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s-ES" sz="1800" dirty="0" smtClean="0"/>
              <a:t>Maravillosa ciudad con ambiente universitario.</a:t>
            </a:r>
          </a:p>
          <a:p>
            <a:pPr marL="285750" indent="-285750">
              <a:buFontTx/>
              <a:buChar char="-"/>
            </a:pPr>
            <a:r>
              <a:rPr lang="es-ES" sz="1800" dirty="0" smtClean="0"/>
              <a:t>Zonas verdes donde poder relajarte.</a:t>
            </a:r>
          </a:p>
          <a:p>
            <a:pPr marL="285750" indent="-285750">
              <a:buFontTx/>
              <a:buChar char="-"/>
            </a:pPr>
            <a:r>
              <a:rPr lang="es-ES" sz="1800" dirty="0" smtClean="0"/>
              <a:t>Centros comerciales para disfrutar de un café, cena, comida, etc. </a:t>
            </a:r>
          </a:p>
          <a:p>
            <a:pPr marL="285750" indent="-285750">
              <a:buFontTx/>
              <a:buChar char="-"/>
            </a:pPr>
            <a:r>
              <a:rPr lang="es-ES" sz="1800" dirty="0" smtClean="0"/>
              <a:t>Ciudades cercanas  importantes como Manchester o Liverpool.</a:t>
            </a:r>
          </a:p>
          <a:p>
            <a:endParaRPr lang="es-ES" dirty="0" smtClean="0"/>
          </a:p>
        </p:txBody>
      </p:sp>
      <p:pic>
        <p:nvPicPr>
          <p:cNvPr id="23" name="Marcador de contenido 22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08720"/>
            <a:ext cx="4321175" cy="5640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6" name="Conector recto de flecha 25"/>
          <p:cNvCxnSpPr/>
          <p:nvPr/>
        </p:nvCxnSpPr>
        <p:spPr>
          <a:xfrm>
            <a:off x="4269798" y="2924944"/>
            <a:ext cx="1836134" cy="674566"/>
          </a:xfrm>
          <a:prstGeom prst="straightConnector1">
            <a:avLst/>
          </a:prstGeom>
          <a:ln w="254000" cmpd="sng">
            <a:tailEnd type="triangle"/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5974283" y="3260956"/>
            <a:ext cx="1070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PRESTON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00798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395536" y="1196753"/>
            <a:ext cx="3600400" cy="525658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endParaRPr lang="es-ES" dirty="0" smtClean="0"/>
          </a:p>
          <a:p>
            <a:pPr algn="just"/>
            <a:r>
              <a:rPr lang="es-ES" dirty="0" smtClean="0"/>
              <a:t>600 hectáreas de zona verde, donde podrás disfrutar de sus instalaciones deportivas.</a:t>
            </a:r>
          </a:p>
          <a:p>
            <a:pPr algn="just"/>
            <a:endParaRPr lang="es-ES" dirty="0" smtClean="0"/>
          </a:p>
          <a:p>
            <a:pPr lvl="1">
              <a:buFontTx/>
              <a:buChar char="-"/>
            </a:pPr>
            <a:r>
              <a:rPr lang="es-ES" dirty="0" smtClean="0"/>
              <a:t>Campo de golf</a:t>
            </a:r>
          </a:p>
          <a:p>
            <a:pPr lvl="1">
              <a:buFontTx/>
              <a:buChar char="-"/>
            </a:pPr>
            <a:r>
              <a:rPr lang="es-ES" dirty="0" smtClean="0"/>
              <a:t>2 pabellones con pistas para baloncesto, fútbol-sala, etc.</a:t>
            </a:r>
          </a:p>
          <a:p>
            <a:pPr lvl="1">
              <a:buFontTx/>
              <a:buChar char="-"/>
            </a:pPr>
            <a:r>
              <a:rPr lang="es-ES" dirty="0" smtClean="0"/>
              <a:t>Campos de césped donde podrás jugar al fútbol, rugby, etc.</a:t>
            </a:r>
          </a:p>
          <a:p>
            <a:pPr lvl="1">
              <a:buFontTx/>
              <a:buChar char="-"/>
            </a:pPr>
            <a:r>
              <a:rPr lang="es-ES" dirty="0" smtClean="0"/>
              <a:t>Zonas comunes donde disfrutar con tus compañeros.</a:t>
            </a:r>
          </a:p>
          <a:p>
            <a:pPr marL="45720" indent="0" algn="just">
              <a:buNone/>
            </a:pPr>
            <a:endParaRPr lang="es-ES" sz="1600" dirty="0" smtClean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-82894" y="197768"/>
            <a:ext cx="44279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dirty="0" smtClean="0"/>
              <a:t>Campus </a:t>
            </a:r>
            <a:r>
              <a:rPr lang="es-ES" sz="3200" dirty="0" err="1" smtClean="0"/>
              <a:t>Myerscough</a:t>
            </a:r>
            <a:r>
              <a:rPr lang="es-ES" dirty="0" smtClean="0"/>
              <a:t>		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20" y="836711"/>
            <a:ext cx="4316928" cy="3195661"/>
          </a:xfrm>
          <a:prstGeom prst="rect">
            <a:avLst/>
          </a:prstGeom>
          <a:gradFill>
            <a:gsLst>
              <a:gs pos="0">
                <a:schemeClr val="bg2">
                  <a:tint val="98000"/>
                  <a:shade val="90000"/>
                  <a:satMod val="160000"/>
                  <a:lumMod val="100000"/>
                </a:schemeClr>
              </a:gs>
              <a:gs pos="29000">
                <a:schemeClr val="bg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bg2">
                  <a:tint val="97000"/>
                  <a:shade val="100000"/>
                  <a:hueMod val="100000"/>
                  <a:satMod val="140000"/>
                  <a:lumMod val="80000"/>
                </a:schemeClr>
              </a:gs>
            </a:gsLst>
            <a:path path="circle">
              <a:fillToRect l="20000" t="10000" r="20000" b="60000"/>
            </a:path>
          </a:gradFill>
          <a:ln w="22225" cap="rnd">
            <a:solidFill>
              <a:schemeClr val="tx1">
                <a:lumMod val="95000"/>
                <a:lumOff val="5000"/>
              </a:schemeClr>
            </a:solidFill>
            <a:miter lim="800000"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02" y="2167994"/>
            <a:ext cx="4538473" cy="3801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54" y="3712334"/>
            <a:ext cx="4342641" cy="2887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00" y="579500"/>
            <a:ext cx="3850320" cy="256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9" y="1686941"/>
            <a:ext cx="4549887" cy="3774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04" y="3783844"/>
            <a:ext cx="4473199" cy="2869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90" y="841649"/>
            <a:ext cx="4473199" cy="278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3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6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xit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6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6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37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28" tmFilter="0, 0; 0.125,0.2665; 0.25,0.4; 0.375,0.465; 0.5,0.5;  0.625,0.535; 0.75,0.6; 0.875,0.7335; 1,1">
                                          <p:stCondLst>
                                            <p:cond delay="1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15" tmFilter="0, 0; 0.125,0.2665; 0.25,0.4; 0.375,0.465; 0.5,0.5;  0.625,0.535; 0.75,0.6; 0.875,0.7335; 1,1">
                                          <p:stCondLst>
                                            <p:cond delay="24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3" tmFilter="0, 0; 0.125,0.2665; 0.25,0.4; 0.375,0.465; 0.5,0.5;  0.625,0.535; 0.75,0.6; 0.875,0.7335; 1,1">
                                          <p:stCondLst>
                                            <p:cond delay="30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48">
                                          <p:stCondLst>
                                            <p:cond delay="120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307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48">
                                          <p:stCondLst>
                                            <p:cond delay="24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307" decel="50000">
                                          <p:stCondLst>
                                            <p:cond delay="24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48">
                                          <p:stCondLst>
                                            <p:cond delay="30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307" decel="50000">
                                          <p:stCondLst>
                                            <p:cond delay="30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48">
                                          <p:stCondLst>
                                            <p:cond delay="33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307" decel="50000">
                                          <p:stCondLst>
                                            <p:cond delay="33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8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3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9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611560" y="1196753"/>
            <a:ext cx="2952328" cy="5112567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endParaRPr lang="es-ES" sz="900" dirty="0" smtClean="0"/>
          </a:p>
          <a:p>
            <a:r>
              <a:rPr lang="es-ES" sz="1700" dirty="0" smtClean="0"/>
              <a:t>Aprenderás a través de </a:t>
            </a:r>
            <a:r>
              <a:rPr lang="es-ES" b="1" dirty="0" smtClean="0"/>
              <a:t>actividades</a:t>
            </a:r>
            <a:r>
              <a:rPr lang="es-ES" dirty="0" smtClean="0"/>
              <a:t> </a:t>
            </a:r>
            <a:r>
              <a:rPr lang="es-ES" sz="1700" dirty="0" smtClean="0"/>
              <a:t>que te encantarán: </a:t>
            </a:r>
            <a:r>
              <a:rPr lang="es-ES" b="1" dirty="0" smtClean="0"/>
              <a:t>canciones</a:t>
            </a:r>
            <a:r>
              <a:rPr lang="es-ES" sz="1700" dirty="0" smtClean="0"/>
              <a:t>, </a:t>
            </a:r>
            <a:r>
              <a:rPr lang="es-ES" b="1" dirty="0" smtClean="0"/>
              <a:t>teatro</a:t>
            </a:r>
            <a:r>
              <a:rPr lang="es-ES" sz="1700" dirty="0" smtClean="0"/>
              <a:t>, </a:t>
            </a:r>
            <a:r>
              <a:rPr lang="es-ES" b="1" dirty="0" smtClean="0"/>
              <a:t>juegos</a:t>
            </a:r>
            <a:r>
              <a:rPr lang="es-ES" sz="1700" dirty="0" smtClean="0"/>
              <a:t>, etc.</a:t>
            </a:r>
          </a:p>
          <a:p>
            <a:pPr marL="45720" indent="0" algn="just">
              <a:buNone/>
            </a:pPr>
            <a:endParaRPr lang="es-ES" sz="900" dirty="0" smtClean="0"/>
          </a:p>
          <a:p>
            <a:r>
              <a:rPr lang="es-ES" sz="1700" dirty="0" smtClean="0"/>
              <a:t>Tus </a:t>
            </a:r>
            <a:r>
              <a:rPr lang="es-ES" b="1" dirty="0" smtClean="0"/>
              <a:t>profesores</a:t>
            </a:r>
            <a:r>
              <a:rPr lang="es-ES" sz="1700" dirty="0" smtClean="0"/>
              <a:t>, que cuentan con mucha experiencia y preparación, estarán encantados de </a:t>
            </a:r>
            <a:r>
              <a:rPr lang="es-ES" b="1" dirty="0" smtClean="0"/>
              <a:t>ayudarte</a:t>
            </a:r>
            <a:r>
              <a:rPr lang="es-ES" dirty="0" smtClean="0"/>
              <a:t> </a:t>
            </a:r>
            <a:r>
              <a:rPr lang="es-ES" sz="1700" dirty="0" smtClean="0"/>
              <a:t>en todo.</a:t>
            </a:r>
          </a:p>
          <a:p>
            <a:pPr marL="45720" indent="0" algn="just">
              <a:buNone/>
            </a:pPr>
            <a:endParaRPr lang="es-ES" sz="900" dirty="0" smtClean="0"/>
          </a:p>
          <a:p>
            <a:r>
              <a:rPr lang="es-ES" sz="1700" dirty="0" smtClean="0"/>
              <a:t>Y después de las clases tendrás un montón de </a:t>
            </a:r>
            <a:r>
              <a:rPr lang="es-ES" b="1" dirty="0" smtClean="0"/>
              <a:t>actividades</a:t>
            </a:r>
            <a:r>
              <a:rPr lang="es-ES" dirty="0" smtClean="0"/>
              <a:t> </a:t>
            </a:r>
            <a:r>
              <a:rPr lang="es-ES" sz="1700" dirty="0" smtClean="0"/>
              <a:t>y </a:t>
            </a:r>
            <a:r>
              <a:rPr lang="es-ES" b="1" dirty="0" smtClean="0"/>
              <a:t>excursiones</a:t>
            </a:r>
            <a:r>
              <a:rPr lang="es-ES" dirty="0" smtClean="0"/>
              <a:t> </a:t>
            </a:r>
            <a:r>
              <a:rPr lang="es-ES" sz="1700" dirty="0" smtClean="0"/>
              <a:t>para seguir hablando en inglés.</a:t>
            </a:r>
          </a:p>
          <a:p>
            <a:pPr marL="45720" indent="0">
              <a:buNone/>
            </a:pPr>
            <a:endParaRPr lang="es-ES" sz="1200" b="1" u="sng" dirty="0" smtClean="0"/>
          </a:p>
          <a:p>
            <a:endParaRPr lang="es-ES" sz="1400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-252536" y="197768"/>
            <a:ext cx="44279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El curso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98" y="1451166"/>
            <a:ext cx="4637353" cy="3838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14" y="3759072"/>
            <a:ext cx="4213251" cy="2819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451166"/>
            <a:ext cx="4890769" cy="3028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30" y="423262"/>
            <a:ext cx="4437043" cy="2946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22123"/>
      </p:ext>
    </p:extLst>
  </p:cSld>
  <p:clrMapOvr>
    <a:masterClrMapping/>
  </p:clrMapOvr>
  <p:transition spd="med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66" y="144233"/>
            <a:ext cx="3344119" cy="2260254"/>
          </a:xfrm>
          <a:prstGeom prst="ellipse">
            <a:avLst/>
          </a:prstGeom>
          <a:noFill/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23641"/>
            <a:ext cx="3301081" cy="2164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32102"/>
            <a:ext cx="3333282" cy="1736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1043608" y="1691680"/>
            <a:ext cx="33843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Este examen evalúa tu comprensión auditiva y expresión oral (tu destreza para entender lo que te dicen y tu capacidad para comunicarte hablando).</a:t>
            </a:r>
          </a:p>
          <a:p>
            <a:endParaRPr lang="es-ES" dirty="0"/>
          </a:p>
          <a:p>
            <a:r>
              <a:rPr lang="es-ES" dirty="0" smtClean="0"/>
              <a:t>Las clases te enseñarán  a afrontar </a:t>
            </a:r>
            <a:r>
              <a:rPr lang="es-ES" dirty="0"/>
              <a:t>e</a:t>
            </a:r>
            <a:r>
              <a:rPr lang="es-ES" dirty="0" smtClean="0"/>
              <a:t>ste examen, mostrando tus conocimientos con confianza.</a:t>
            </a:r>
          </a:p>
          <a:p>
            <a:pPr algn="just"/>
            <a:endParaRPr lang="es-ES" dirty="0" smtClean="0"/>
          </a:p>
          <a:p>
            <a:r>
              <a:rPr lang="es-ES" dirty="0" smtClean="0"/>
              <a:t>Al aprobarlo recibirás </a:t>
            </a:r>
            <a:r>
              <a:rPr lang="es-ES" dirty="0" smtClean="0"/>
              <a:t>el certificado oficial Trinity </a:t>
            </a:r>
            <a:r>
              <a:rPr lang="es-ES" dirty="0" err="1" smtClean="0"/>
              <a:t>College</a:t>
            </a:r>
            <a:r>
              <a:rPr lang="es-ES" dirty="0" smtClean="0"/>
              <a:t> </a:t>
            </a:r>
            <a:r>
              <a:rPr lang="es-ES" dirty="0" smtClean="0"/>
              <a:t>London, que te acredita de forma internacional. </a:t>
            </a:r>
            <a:endParaRPr lang="es-ES" dirty="0"/>
          </a:p>
        </p:txBody>
      </p:sp>
      <p:sp>
        <p:nvSpPr>
          <p:cNvPr id="7" name="5 Título"/>
          <p:cNvSpPr txBox="1">
            <a:spLocks/>
          </p:cNvSpPr>
          <p:nvPr/>
        </p:nvSpPr>
        <p:spPr>
          <a:xfrm>
            <a:off x="395536" y="548680"/>
            <a:ext cx="4427984" cy="1143000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s-ES" dirty="0" smtClean="0"/>
              <a:t>Examen Trinity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2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82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94" tmFilter="0, 0; 0.125,0.2665; 0.25,0.4; 0.375,0.465; 0.5,0.5;  0.625,0.535; 0.75,0.6; 0.875,0.7335; 1,1">
                                          <p:stCondLst>
                                            <p:cond delay="139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97" tmFilter="0, 0; 0.125,0.2665; 0.25,0.4; 0.375,0.465; 0.5,0.5;  0.625,0.535; 0.75,0.6; 0.875,0.7335; 1,1">
                                          <p:stCondLst>
                                            <p:cond delay="2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44" tmFilter="0, 0; 0.125,0.2665; 0.25,0.4; 0.375,0.465; 0.5,0.5;  0.625,0.535; 0.75,0.6; 0.875,0.7335; 1,1">
                                          <p:stCondLst>
                                            <p:cond delay="34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55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349" decel="50000">
                                          <p:stCondLst>
                                            <p:cond delay="14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55">
                                          <p:stCondLst>
                                            <p:cond delay="27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349" decel="50000">
                                          <p:stCondLst>
                                            <p:cond delay="28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55">
                                          <p:stCondLst>
                                            <p:cond delay="34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349" decel="50000">
                                          <p:stCondLst>
                                            <p:cond delay="350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55">
                                          <p:stCondLst>
                                            <p:cond delay="37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349" decel="50000">
                                          <p:stCondLst>
                                            <p:cond delay="38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611560" y="1196753"/>
            <a:ext cx="3312368" cy="52565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s-ES" sz="2400" b="1" dirty="0" smtClean="0"/>
          </a:p>
          <a:p>
            <a:pPr algn="just"/>
            <a:r>
              <a:rPr lang="es-ES" dirty="0" smtClean="0"/>
              <a:t>Te alojarás en la residencia del </a:t>
            </a:r>
            <a:r>
              <a:rPr lang="es-ES" b="1" dirty="0" smtClean="0"/>
              <a:t>campus</a:t>
            </a:r>
            <a:r>
              <a:rPr lang="es-ES" dirty="0" smtClean="0"/>
              <a:t>.</a:t>
            </a:r>
          </a:p>
          <a:p>
            <a:pPr marL="45720" indent="0" algn="just">
              <a:buNone/>
            </a:pPr>
            <a:endParaRPr lang="es-ES" sz="900" dirty="0" smtClean="0"/>
          </a:p>
          <a:p>
            <a:r>
              <a:rPr lang="es-ES" dirty="0" smtClean="0"/>
              <a:t>Podrás dormir con compañeros o solo.</a:t>
            </a:r>
          </a:p>
          <a:p>
            <a:pPr marL="45720" indent="0" algn="just">
              <a:buNone/>
            </a:pPr>
            <a:endParaRPr lang="es-ES" sz="900" dirty="0" smtClean="0"/>
          </a:p>
          <a:p>
            <a:r>
              <a:rPr lang="es-ES" dirty="0" smtClean="0"/>
              <a:t>Limpiarán y cambiarán las sabanas y las toallas semanalmente.</a:t>
            </a:r>
          </a:p>
          <a:p>
            <a:pPr marL="45720" indent="0" algn="just">
              <a:buNone/>
            </a:pPr>
            <a:endParaRPr lang="es-ES" sz="900" dirty="0" smtClean="0"/>
          </a:p>
          <a:p>
            <a:r>
              <a:rPr lang="es-ES" dirty="0" smtClean="0"/>
              <a:t>Podrás usar la cocina y la sala de estar junto con tus </a:t>
            </a:r>
            <a:r>
              <a:rPr lang="es-ES" b="1" dirty="0" smtClean="0"/>
              <a:t>compañeros</a:t>
            </a:r>
            <a:r>
              <a:rPr lang="es-ES" dirty="0" smtClean="0"/>
              <a:t>.</a:t>
            </a:r>
          </a:p>
          <a:p>
            <a:pPr marL="45720" indent="0" algn="just">
              <a:buNone/>
            </a:pPr>
            <a:endParaRPr lang="es-ES" dirty="0" smtClean="0"/>
          </a:p>
          <a:p>
            <a:endParaRPr lang="es-ES" sz="1600" b="1" u="sng" dirty="0" smtClean="0"/>
          </a:p>
          <a:p>
            <a:pPr marL="45720" indent="0">
              <a:buNone/>
            </a:pPr>
            <a:endParaRPr lang="es-ES" sz="1600" b="1" u="sng" dirty="0" smtClean="0"/>
          </a:p>
          <a:p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1520" y="197768"/>
            <a:ext cx="44279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El alojamiento</a:t>
            </a:r>
            <a:endParaRPr lang="es-E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6" y="800790"/>
            <a:ext cx="3458652" cy="2301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57" y="3863310"/>
            <a:ext cx="3458652" cy="2301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267">
            <a:off x="4576036" y="2118420"/>
            <a:ext cx="3877302" cy="257840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Mark Ronson - Uptown Funk ft. Bruno M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4209" y="175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986254"/>
            <a:ext cx="1693291" cy="1596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611560" y="1196753"/>
            <a:ext cx="2736304" cy="525658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endParaRPr lang="es-ES" sz="1600" dirty="0" smtClean="0"/>
          </a:p>
          <a:p>
            <a:pPr marL="45720" indent="0" algn="just">
              <a:buNone/>
            </a:pPr>
            <a:endParaRPr lang="es-ES" sz="1600" dirty="0"/>
          </a:p>
          <a:p>
            <a:r>
              <a:rPr lang="es-ES" sz="1600" dirty="0" smtClean="0"/>
              <a:t>Podrás disfrutar de cualquier </a:t>
            </a:r>
            <a:r>
              <a:rPr lang="es-ES" b="1" dirty="0" smtClean="0"/>
              <a:t>deporte</a:t>
            </a:r>
            <a:r>
              <a:rPr lang="es-ES" sz="1600" dirty="0" smtClean="0"/>
              <a:t> usando todas las instalaciones.</a:t>
            </a:r>
          </a:p>
          <a:p>
            <a:pPr algn="just"/>
            <a:endParaRPr lang="es-ES" sz="1600" dirty="0"/>
          </a:p>
          <a:p>
            <a:r>
              <a:rPr lang="es-ES" sz="1600" dirty="0" smtClean="0"/>
              <a:t>Visitarás museos, castillos, estadios de </a:t>
            </a:r>
            <a:r>
              <a:rPr lang="es-ES" b="1" dirty="0" smtClean="0"/>
              <a:t>fútbol</a:t>
            </a:r>
            <a:r>
              <a:rPr lang="es-ES" sz="1600" dirty="0" smtClean="0"/>
              <a:t>, parques de </a:t>
            </a:r>
            <a:r>
              <a:rPr lang="es-ES" b="1" dirty="0" smtClean="0"/>
              <a:t>atracciones</a:t>
            </a:r>
            <a:r>
              <a:rPr lang="es-ES" sz="1600" dirty="0" smtClean="0"/>
              <a:t>, etc.</a:t>
            </a:r>
            <a:endParaRPr lang="es-ES" sz="1600" dirty="0"/>
          </a:p>
          <a:p>
            <a:pPr marL="45720" indent="0" algn="just">
              <a:buNone/>
            </a:pPr>
            <a:endParaRPr lang="es-ES" sz="1600" dirty="0"/>
          </a:p>
          <a:p>
            <a:r>
              <a:rPr lang="es-ES" sz="1600" dirty="0" smtClean="0"/>
              <a:t>Y por las noches seguiremos aprendiendo con </a:t>
            </a:r>
            <a:r>
              <a:rPr lang="es-ES" b="1" dirty="0" smtClean="0"/>
              <a:t>películas</a:t>
            </a:r>
            <a:r>
              <a:rPr lang="es-ES" dirty="0" smtClean="0"/>
              <a:t>, </a:t>
            </a:r>
            <a:r>
              <a:rPr lang="es-ES" b="1" dirty="0" smtClean="0"/>
              <a:t>disco</a:t>
            </a:r>
            <a:r>
              <a:rPr lang="es-ES" dirty="0" smtClean="0"/>
              <a:t>, </a:t>
            </a:r>
            <a:r>
              <a:rPr lang="es-ES" b="1" dirty="0" smtClean="0"/>
              <a:t>carreras, shows</a:t>
            </a:r>
            <a:r>
              <a:rPr lang="es-ES" sz="1600" dirty="0" smtClean="0"/>
              <a:t>, etc.</a:t>
            </a:r>
            <a:endParaRPr lang="es-ES" sz="1600" i="1" dirty="0" smtClean="0"/>
          </a:p>
          <a:p>
            <a:pPr marL="45720" indent="0">
              <a:buNone/>
            </a:pPr>
            <a:endParaRPr lang="es-ES" sz="1600" b="1" u="sng" dirty="0" smtClean="0"/>
          </a:p>
          <a:p>
            <a:pPr marL="45720" indent="0">
              <a:buNone/>
            </a:pPr>
            <a:endParaRPr lang="es-ES" sz="1600" b="1" u="sng" dirty="0" smtClean="0"/>
          </a:p>
          <a:p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51520" y="197768"/>
            <a:ext cx="442798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Las actividades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1021443"/>
            <a:ext cx="2307115" cy="1617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52" y="3069605"/>
            <a:ext cx="2340768" cy="1504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46" y="4831306"/>
            <a:ext cx="2111697" cy="162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29" y="2852936"/>
            <a:ext cx="2040909" cy="1385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04" y="4725144"/>
            <a:ext cx="2101434" cy="1599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000588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6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6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3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10" y="1185973"/>
            <a:ext cx="2297316" cy="172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8" y="2951595"/>
            <a:ext cx="2521086" cy="1739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611560" y="1525566"/>
            <a:ext cx="23042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dirty="0" smtClean="0"/>
              <a:t>Podrás practicar con nuestros profesores altamente cualificados actividades como:</a:t>
            </a:r>
          </a:p>
          <a:p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STREET 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DRAMA 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Una manera muy divertida de practicar tú inglés.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00" y="1223893"/>
            <a:ext cx="2088232" cy="168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251520" y="528193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Actividades Extras incluidas</a:t>
            </a:r>
            <a:endParaRPr lang="es-ES" sz="1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70" y="4691145"/>
            <a:ext cx="2214831" cy="1708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92" y="4715418"/>
            <a:ext cx="2232248" cy="1684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49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3681</TotalTime>
  <Words>447</Words>
  <Application>Microsoft Office PowerPoint</Application>
  <PresentationFormat>Presentación en pantalla (4:3)</PresentationFormat>
  <Paragraphs>116</Paragraphs>
  <Slides>12</Slides>
  <Notes>4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Aharoni</vt:lpstr>
      <vt:lpstr>Arial</vt:lpstr>
      <vt:lpstr>Calibri</vt:lpstr>
      <vt:lpstr>Georgia</vt:lpstr>
      <vt:lpstr>Trebuchet MS</vt:lpstr>
      <vt:lpstr>Transmisión de listas</vt:lpstr>
      <vt:lpstr>Presentación de PowerPoint</vt:lpstr>
      <vt:lpstr>Presentación de PowerPoint</vt:lpstr>
      <vt:lpstr>Situación</vt:lpstr>
      <vt:lpstr>Campus Myerscough  </vt:lpstr>
      <vt:lpstr>El curso</vt:lpstr>
      <vt:lpstr>Presentación de PowerPoint</vt:lpstr>
      <vt:lpstr>El alojamiento</vt:lpstr>
      <vt:lpstr>Las actividades</vt:lpstr>
      <vt:lpstr>Presentación de PowerPoint</vt:lpstr>
      <vt:lpstr>Presentación de PowerPoint</vt:lpstr>
      <vt:lpstr> El programa incluye</vt:lpstr>
      <vt:lpstr>¡¡¡ Buen Viaje !!!  </vt:lpstr>
    </vt:vector>
  </TitlesOfParts>
  <Company>Top School, S.L.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Bury St Edmunds Salesianos 2011</dc:title>
  <dc:creator>Libertad Sánchez</dc:creator>
  <cp:lastModifiedBy>recepción</cp:lastModifiedBy>
  <cp:revision>600</cp:revision>
  <dcterms:created xsi:type="dcterms:W3CDTF">2010-12-01T18:06:03Z</dcterms:created>
  <dcterms:modified xsi:type="dcterms:W3CDTF">2016-02-16T12:05:18Z</dcterms:modified>
</cp:coreProperties>
</file>