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3"/>
  </p:notesMasterIdLst>
  <p:sldIdLst>
    <p:sldId id="258" r:id="rId2"/>
    <p:sldId id="262" r:id="rId3"/>
    <p:sldId id="266" r:id="rId4"/>
    <p:sldId id="281" r:id="rId5"/>
    <p:sldId id="285" r:id="rId6"/>
    <p:sldId id="283" r:id="rId7"/>
    <p:sldId id="272" r:id="rId8"/>
    <p:sldId id="284" r:id="rId9"/>
    <p:sldId id="278" r:id="rId10"/>
    <p:sldId id="279" r:id="rId11"/>
    <p:sldId id="28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6957"/>
    <a:srgbClr val="CCFFCC"/>
    <a:srgbClr val="49AECA"/>
    <a:srgbClr val="00A779"/>
    <a:srgbClr val="AA2C92"/>
    <a:srgbClr val="0E8AB6"/>
    <a:srgbClr val="32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421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CA695-F5CF-40DA-968A-005ABC63DD5B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DA6DE-0A33-48FD-931B-57F0E58D6E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4209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59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479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529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91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068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763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81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3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02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784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388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EE0DDBA-ED2C-4A74-A68C-C12162881B62}" type="datetimeFigureOut">
              <a:rPr lang="es-ES" smtClean="0"/>
              <a:t>02/02/2016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2028E-9C80-4D17-83DD-373414E5E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316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787924" cy="3312368"/>
          </a:xfrm>
          <a:prstGeom prst="rect">
            <a:avLst/>
          </a:prstGeom>
        </p:spPr>
      </p:pic>
      <p:pic>
        <p:nvPicPr>
          <p:cNvPr id="5" name="Pharrell Williams - Happy (Official Music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2359" y="35351"/>
            <a:ext cx="609600" cy="609600"/>
          </a:xfrm>
          <a:prstGeom prst="rect">
            <a:avLst/>
          </a:prstGeom>
        </p:spPr>
      </p:pic>
      <p:pic>
        <p:nvPicPr>
          <p:cNvPr id="1026" name="Picture 2" descr="http://www.carmelitaselche.com/FM/images/escud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3024336" cy="35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306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6957392" cy="63976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03680134"/>
              </p:ext>
            </p:extLst>
          </p:nvPr>
        </p:nvGraphicFramePr>
        <p:xfrm>
          <a:off x="251520" y="541589"/>
          <a:ext cx="8964487" cy="6280629"/>
        </p:xfrm>
        <a:graphic>
          <a:graphicData uri="http://schemas.openxmlformats.org/drawingml/2006/table">
            <a:tbl>
              <a:tblPr/>
              <a:tblGrid>
                <a:gridCol w="72635">
                  <a:extLst>
                    <a:ext uri="{9D8B030D-6E8A-4147-A177-3AD203B41FA5}">
                      <a16:colId xmlns:a16="http://schemas.microsoft.com/office/drawing/2014/main" val="371718818"/>
                    </a:ext>
                  </a:extLst>
                </a:gridCol>
                <a:gridCol w="608732">
                  <a:extLst>
                    <a:ext uri="{9D8B030D-6E8A-4147-A177-3AD203B41FA5}">
                      <a16:colId xmlns:a16="http://schemas.microsoft.com/office/drawing/2014/main" val="1587628866"/>
                    </a:ext>
                  </a:extLst>
                </a:gridCol>
                <a:gridCol w="686785">
                  <a:extLst>
                    <a:ext uri="{9D8B030D-6E8A-4147-A177-3AD203B41FA5}">
                      <a16:colId xmlns:a16="http://schemas.microsoft.com/office/drawing/2014/main" val="4080915002"/>
                    </a:ext>
                  </a:extLst>
                </a:gridCol>
                <a:gridCol w="640667">
                  <a:extLst>
                    <a:ext uri="{9D8B030D-6E8A-4147-A177-3AD203B41FA5}">
                      <a16:colId xmlns:a16="http://schemas.microsoft.com/office/drawing/2014/main" val="3596260925"/>
                    </a:ext>
                  </a:extLst>
                </a:gridCol>
                <a:gridCol w="817766">
                  <a:extLst>
                    <a:ext uri="{9D8B030D-6E8A-4147-A177-3AD203B41FA5}">
                      <a16:colId xmlns:a16="http://schemas.microsoft.com/office/drawing/2014/main" val="1256539522"/>
                    </a:ext>
                  </a:extLst>
                </a:gridCol>
                <a:gridCol w="798525">
                  <a:extLst>
                    <a:ext uri="{9D8B030D-6E8A-4147-A177-3AD203B41FA5}">
                      <a16:colId xmlns:a16="http://schemas.microsoft.com/office/drawing/2014/main" val="2754148928"/>
                    </a:ext>
                  </a:extLst>
                </a:gridCol>
                <a:gridCol w="798525">
                  <a:extLst>
                    <a:ext uri="{9D8B030D-6E8A-4147-A177-3AD203B41FA5}">
                      <a16:colId xmlns:a16="http://schemas.microsoft.com/office/drawing/2014/main" val="1930947150"/>
                    </a:ext>
                  </a:extLst>
                </a:gridCol>
                <a:gridCol w="798525">
                  <a:extLst>
                    <a:ext uri="{9D8B030D-6E8A-4147-A177-3AD203B41FA5}">
                      <a16:colId xmlns:a16="http://schemas.microsoft.com/office/drawing/2014/main" val="491312874"/>
                    </a:ext>
                  </a:extLst>
                </a:gridCol>
                <a:gridCol w="970528">
                  <a:extLst>
                    <a:ext uri="{9D8B030D-6E8A-4147-A177-3AD203B41FA5}">
                      <a16:colId xmlns:a16="http://schemas.microsoft.com/office/drawing/2014/main" val="423346121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088124171"/>
                    </a:ext>
                  </a:extLst>
                </a:gridCol>
                <a:gridCol w="32260">
                  <a:extLst>
                    <a:ext uri="{9D8B030D-6E8A-4147-A177-3AD203B41FA5}">
                      <a16:colId xmlns:a16="http://schemas.microsoft.com/office/drawing/2014/main" val="460964625"/>
                    </a:ext>
                  </a:extLst>
                </a:gridCol>
                <a:gridCol w="578117">
                  <a:extLst>
                    <a:ext uri="{9D8B030D-6E8A-4147-A177-3AD203B41FA5}">
                      <a16:colId xmlns:a16="http://schemas.microsoft.com/office/drawing/2014/main" val="1619531613"/>
                    </a:ext>
                  </a:extLst>
                </a:gridCol>
                <a:gridCol w="577246">
                  <a:extLst>
                    <a:ext uri="{9D8B030D-6E8A-4147-A177-3AD203B41FA5}">
                      <a16:colId xmlns:a16="http://schemas.microsoft.com/office/drawing/2014/main" val="3838517407"/>
                    </a:ext>
                  </a:extLst>
                </a:gridCol>
              </a:tblGrid>
              <a:tr h="303361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solidFill>
                          <a:srgbClr val="AE6957"/>
                        </a:solidFill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SEMANA</a:t>
                      </a:r>
                      <a:r>
                        <a:rPr lang="es-ES" sz="1000" b="1" i="0" u="none" strike="noStrike" baseline="0" dirty="0" smtClean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 2</a:t>
                      </a:r>
                      <a:endParaRPr lang="es-ES" sz="1000" b="1" i="0" u="none" strike="noStrike" dirty="0">
                        <a:solidFill>
                          <a:srgbClr val="AE6957"/>
                        </a:solidFill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23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24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25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26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27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28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29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30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solidFill>
                          <a:srgbClr val="AE6957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solidFill>
                          <a:srgbClr val="AE6957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 dirty="0">
                        <a:solidFill>
                          <a:srgbClr val="AE6957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81204"/>
                  </a:ext>
                </a:extLst>
              </a:tr>
              <a:tr h="449716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DÍA DEL ARTISTA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DÍA DEL CARNAVAL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DÍA DEL TERROR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DÍA DE ALICANTE  MEDIEVAL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DÍA DE DESPEDIDA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599914"/>
                  </a:ext>
                </a:extLst>
              </a:tr>
              <a:tr h="173281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8:30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DESPIERTATE: ¡¡ CON ALEGRÍA !!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260722"/>
                  </a:ext>
                </a:extLst>
              </a:tr>
              <a:tr h="19366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9:00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¡¡ ARRANCA MOTORES CON EL DESAYUNO !!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552113"/>
                  </a:ext>
                </a:extLst>
              </a:tr>
              <a:tr h="203856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10:00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CLASES DE INGLÉS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CLASES DE INGLÉS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A779"/>
                          </a:solidFill>
                          <a:effectLst/>
                          <a:latin typeface="+mj-lt"/>
                        </a:rPr>
                        <a:t>EXCURSIÓN A LA </a:t>
                      </a:r>
                      <a:r>
                        <a:rPr lang="es-ES" sz="1100" b="1" i="0" u="none" strike="noStrike" dirty="0" smtClean="0">
                          <a:solidFill>
                            <a:srgbClr val="00A779"/>
                          </a:solidFill>
                          <a:effectLst/>
                          <a:latin typeface="+mj-lt"/>
                        </a:rPr>
                        <a:t>PLAYA</a:t>
                      </a:r>
                      <a:endParaRPr lang="es-ES" sz="1100" b="1" i="0" u="none" strike="noStrike" dirty="0">
                        <a:solidFill>
                          <a:srgbClr val="00A779"/>
                        </a:solidFill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CLASES DE INGLÉS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CLASES DE INGLÉS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A779"/>
                          </a:solidFill>
                          <a:effectLst/>
                          <a:latin typeface="+mj-lt"/>
                        </a:rPr>
                        <a:t>EXCURSIÓN A TERRA </a:t>
                      </a:r>
                      <a:r>
                        <a:rPr lang="es-ES" sz="1100" b="1" i="0" u="none" strike="noStrike" dirty="0" smtClean="0">
                          <a:solidFill>
                            <a:srgbClr val="00A779"/>
                          </a:solidFill>
                          <a:effectLst/>
                          <a:latin typeface="+mj-lt"/>
                        </a:rPr>
                        <a:t>MÍTICA</a:t>
                      </a:r>
                      <a:endParaRPr lang="es-ES" sz="1100" b="1" i="0" u="none" strike="noStrike" dirty="0">
                        <a:solidFill>
                          <a:srgbClr val="00A779"/>
                        </a:solidFill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CLASES DE INGLÉS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PASEO EN ZÓDIAC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600191"/>
                  </a:ext>
                </a:extLst>
              </a:tr>
              <a:tr h="203856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10:30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678916"/>
                  </a:ext>
                </a:extLst>
              </a:tr>
              <a:tr h="346560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11:00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RECOGIDA GENERAL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1247512"/>
                  </a:ext>
                </a:extLst>
              </a:tr>
              <a:tr h="346560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11:30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¡¡ REFUÉRZATE </a:t>
                      </a:r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CON EL </a:t>
                      </a:r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ALMUERZO !!</a:t>
                      </a:r>
                      <a:endParaRPr lang="es-ES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¡¡ REFUÉRZATE </a:t>
                      </a:r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CON EL </a:t>
                      </a:r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ALMUERZO !!</a:t>
                      </a:r>
                      <a:endParaRPr lang="es-ES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¡¡ REFUÉRZATE </a:t>
                      </a:r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CON EL </a:t>
                      </a:r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ALMUERZO !!</a:t>
                      </a:r>
                      <a:endParaRPr lang="es-ES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750059"/>
                  </a:ext>
                </a:extLst>
              </a:tr>
              <a:tr h="173281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12:00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REFRÉSCATE EN LA PISCINA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REFRÉSCATE EN LA PISCINA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REFRÉSCATE EN LA PISCINA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REFRÉSCATE EN LA PISCINA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REFRÉSCATE EN LA PISCINA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EXPOSICIÓN "OBJETOS PERDIDOS"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69924"/>
                  </a:ext>
                </a:extLst>
              </a:tr>
              <a:tr h="280280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285154"/>
                  </a:ext>
                </a:extLst>
              </a:tr>
              <a:tr h="224242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13:30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¡¡ COMIDA !!</a:t>
                      </a:r>
                      <a:endParaRPr lang="es-ES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effectLst/>
                          <a:latin typeface="+mj-lt"/>
                        </a:rPr>
                        <a:t>¡¡ COMIDA !!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¡¡ RECARGA TUS PILAS CON LA COMIDA !!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647436"/>
                  </a:ext>
                </a:extLst>
              </a:tr>
              <a:tr h="305988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14:30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¡¡ COBRA </a:t>
                      </a:r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TU CHEQUE EN EL </a:t>
                      </a:r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BANCO !!</a:t>
                      </a:r>
                      <a:endParaRPr lang="es-ES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¡¡ COBRA </a:t>
                      </a:r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TU CHEQUE EN EL </a:t>
                      </a:r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BANCO !!</a:t>
                      </a:r>
                      <a:endParaRPr lang="es-ES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¡¡ COBRA </a:t>
                      </a:r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TU CHEQUE EN EL </a:t>
                      </a:r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BANCO !!</a:t>
                      </a:r>
                      <a:endParaRPr lang="es-ES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963428"/>
                  </a:ext>
                </a:extLst>
              </a:tr>
              <a:tr h="305988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15:00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effectLst/>
                          <a:latin typeface="+mj-lt"/>
                        </a:rPr>
                        <a:t> ¡¡ PÁSATELO BIEN EN TU T. LIBRE !! 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 ¡¡ PÁSATELO BIEN EN TU </a:t>
                      </a:r>
                      <a:endParaRPr lang="es-ES" sz="1000" b="1" i="0" u="none" strike="noStrike" dirty="0" smtClean="0"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T</a:t>
                      </a:r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. LIBRE !! 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¡¡ PÁSATELO BIEN EN TU TIEMPO LIBRE !! 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813212"/>
                  </a:ext>
                </a:extLst>
              </a:tr>
              <a:tr h="346560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16:00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TIROLINA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ROCÓDROMO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PIRAGÜISMO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TIRO CON ARCO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TORRES MULTIAVENTURA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DESPEDIDA "DINÁMICA"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1461051"/>
                  </a:ext>
                </a:extLst>
              </a:tr>
              <a:tr h="173281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449251"/>
                  </a:ext>
                </a:extLst>
              </a:tr>
              <a:tr h="19366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17:30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effectLst/>
                          <a:latin typeface="+mj-lt"/>
                        </a:rPr>
                        <a:t>¡¡ MANTÉN LA ENERGÍA CON LA MERIENDA !!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effectLst/>
                          <a:latin typeface="+mj-lt"/>
                        </a:rPr>
                        <a:t>MERIENDA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2000" b="0" i="0" u="none" strike="noStrike" dirty="0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452976"/>
                  </a:ext>
                </a:extLst>
              </a:tr>
              <a:tr h="203856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18:00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PREPARAR TEATRO Y MUSEO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PASEO A CABALLO O TARTANA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JUEGO "EL BASTÓN DE LA SUERTE"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PASEO A CABALLO O TARTANA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JUEGO "VAMPIROS Y CALAVERAS"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JUEGO "LA RUTA DE LA BELLEA"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380289"/>
                  </a:ext>
                </a:extLst>
              </a:tr>
              <a:tr h="539043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800" b="1" i="0" u="none" strike="noStrike" dirty="0">
                        <a:solidFill>
                          <a:srgbClr val="AE6957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459351"/>
                  </a:ext>
                </a:extLst>
              </a:tr>
              <a:tr h="173281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19:00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DUCHAS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519411"/>
                  </a:ext>
                </a:extLst>
              </a:tr>
              <a:tr h="19366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20:30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effectLst/>
                          <a:latin typeface="+mj-lt"/>
                        </a:rPr>
                        <a:t>¡¡ CENAR ES BUENO PARA LA SALUD !!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99222"/>
                  </a:ext>
                </a:extLst>
              </a:tr>
              <a:tr h="603763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22:00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VISITAS </a:t>
                      </a:r>
                      <a:r>
                        <a:rPr lang="es-ES" sz="1000" b="0" i="0" u="none" strike="noStrike" dirty="0" smtClean="0">
                          <a:effectLst/>
                          <a:latin typeface="+mj-lt"/>
                        </a:rPr>
                        <a:t>MUSEO + </a:t>
                      </a:r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ACTUAC</a:t>
                      </a:r>
                      <a:r>
                        <a:rPr lang="es-ES" sz="1000" b="0" i="0" u="none" strike="noStrike" dirty="0" smtClean="0">
                          <a:effectLst/>
                          <a:latin typeface="+mj-lt"/>
                        </a:rPr>
                        <a:t>.</a:t>
                      </a:r>
                    </a:p>
                    <a:p>
                      <a:pPr algn="ctr" fontAlgn="ctr"/>
                      <a:r>
                        <a:rPr lang="es-ES" sz="1000" b="0" i="0" u="none" strike="noStrike" dirty="0" smtClean="0">
                          <a:effectLst/>
                          <a:latin typeface="+mj-lt"/>
                        </a:rPr>
                        <a:t>TEATRAL </a:t>
                      </a:r>
                      <a:endParaRPr lang="es-ES" sz="1000" b="0" i="0" u="none" strike="noStrike" dirty="0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JUEGO "LA ABADÍA"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effectLst/>
                          <a:latin typeface="+mj-lt"/>
                        </a:rPr>
                        <a:t>ACTUACIONES DEL CARNAVAL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GYMKHANNA PIRATA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LA CASA DEL TERROR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effectLst/>
                          <a:latin typeface="+mj-lt"/>
                        </a:rPr>
                        <a:t>CINE EN LA LOMA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MERCADILLO MEDIEVAL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722443"/>
                  </a:ext>
                </a:extLst>
              </a:tr>
              <a:tr h="151957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+mj-lt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23:30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BUENAS NOCHES Y ¡¡ FELICES SUEÑOS !!</a:t>
                      </a:r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3151" marR="3151" marT="31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3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3151" marR="3151" marT="31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439979"/>
                  </a:ext>
                </a:extLst>
              </a:tr>
            </a:tbl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1331640" y="4725144"/>
            <a:ext cx="7200799" cy="14629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3200" dirty="0" smtClean="0">
              <a:solidFill>
                <a:srgbClr val="00A779"/>
              </a:solidFill>
              <a:latin typeface="Lucida Handwriting" panose="03010101010101010101" pitchFamily="66" charset="0"/>
            </a:endParaRPr>
          </a:p>
          <a:p>
            <a:pPr marL="0" indent="0">
              <a:buNone/>
            </a:pPr>
            <a:endParaRPr lang="es-ES" sz="3200" dirty="0">
              <a:solidFill>
                <a:srgbClr val="00A779"/>
              </a:solidFill>
              <a:latin typeface="Lucida Handwriting" panose="03010101010101010101" pitchFamily="66" charset="0"/>
            </a:endParaRPr>
          </a:p>
          <a:p>
            <a:pPr marL="0" indent="0">
              <a:buNone/>
            </a:pPr>
            <a:endParaRPr lang="es-ES" sz="3200" dirty="0" smtClean="0">
              <a:solidFill>
                <a:srgbClr val="00A779"/>
              </a:solidFill>
              <a:latin typeface="Lucida Handwriting" panose="03010101010101010101" pitchFamily="66" charset="0"/>
            </a:endParaRPr>
          </a:p>
          <a:p>
            <a:pPr marL="0" indent="0">
              <a:buNone/>
            </a:pPr>
            <a:endParaRPr lang="es-ES" sz="3200" dirty="0">
              <a:solidFill>
                <a:srgbClr val="00A779"/>
              </a:solidFill>
              <a:latin typeface="Lucida Handwriting" panose="03010101010101010101" pitchFamily="66" charset="0"/>
            </a:endParaRPr>
          </a:p>
          <a:p>
            <a:pPr marL="0" indent="0">
              <a:buNone/>
            </a:pPr>
            <a:endParaRPr lang="es-ES" sz="3200" dirty="0" smtClean="0">
              <a:solidFill>
                <a:srgbClr val="00A779"/>
              </a:solidFill>
              <a:latin typeface="Lucida Handwriting" panose="03010101010101010101" pitchFamily="66" charset="0"/>
            </a:endParaRPr>
          </a:p>
          <a:p>
            <a:pPr marL="0" indent="0">
              <a:buNone/>
            </a:pPr>
            <a:endParaRPr lang="es-ES" sz="3200" dirty="0">
              <a:solidFill>
                <a:srgbClr val="00A779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5167575"/>
            <a:ext cx="2618234" cy="170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3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33845" y="447254"/>
            <a:ext cx="7886700" cy="6410746"/>
          </a:xfrm>
        </p:spPr>
        <p:txBody>
          <a:bodyPr/>
          <a:lstStyle/>
          <a:p>
            <a:pPr algn="ctr"/>
            <a:r>
              <a:rPr lang="es-ES" sz="4000" b="1" dirty="0" smtClean="0">
                <a:solidFill>
                  <a:srgbClr val="49AECA"/>
                </a:solidFill>
                <a:latin typeface="Lucida Handwriting" panose="03010101010101010101" pitchFamily="66" charset="0"/>
              </a:rPr>
              <a:t/>
            </a:r>
            <a:br>
              <a:rPr lang="es-ES" sz="4000" b="1" dirty="0" smtClean="0">
                <a:solidFill>
                  <a:srgbClr val="49AECA"/>
                </a:solidFill>
                <a:latin typeface="Lucida Handwriting" panose="03010101010101010101" pitchFamily="66" charset="0"/>
              </a:rPr>
            </a:br>
            <a:r>
              <a:rPr lang="es-ES" sz="4000" b="1" dirty="0" smtClean="0">
                <a:solidFill>
                  <a:srgbClr val="49AECA"/>
                </a:solidFill>
                <a:latin typeface="Lucida Handwriting" panose="03010101010101010101" pitchFamily="66" charset="0"/>
              </a:rPr>
              <a:t/>
            </a:r>
            <a:br>
              <a:rPr lang="es-ES" sz="4000" b="1" dirty="0" smtClean="0">
                <a:solidFill>
                  <a:srgbClr val="49AECA"/>
                </a:solidFill>
                <a:latin typeface="Lucida Handwriting" panose="03010101010101010101" pitchFamily="66" charset="0"/>
              </a:rPr>
            </a:br>
            <a:r>
              <a:rPr lang="es-ES" sz="4000" b="1" dirty="0" err="1" smtClean="0">
                <a:solidFill>
                  <a:srgbClr val="49AECA"/>
                </a:solidFill>
                <a:latin typeface="Lucida Handwriting" panose="03010101010101010101" pitchFamily="66" charset="0"/>
              </a:rPr>
              <a:t>Learn</a:t>
            </a:r>
            <a:r>
              <a:rPr lang="es-ES" sz="4000" b="1" dirty="0">
                <a:solidFill>
                  <a:srgbClr val="49AECA"/>
                </a:solidFill>
                <a:latin typeface="Lucida Handwriting" panose="03010101010101010101" pitchFamily="66" charset="0"/>
              </a:rPr>
              <a:t>, </a:t>
            </a:r>
            <a:r>
              <a:rPr lang="es-ES" sz="4000" b="1" dirty="0" err="1">
                <a:solidFill>
                  <a:srgbClr val="49AECA"/>
                </a:solidFill>
                <a:latin typeface="Lucida Handwriting" panose="03010101010101010101" pitchFamily="66" charset="0"/>
              </a:rPr>
              <a:t>enjoy</a:t>
            </a:r>
            <a:r>
              <a:rPr lang="es-ES" sz="4000" b="1" dirty="0">
                <a:solidFill>
                  <a:srgbClr val="49AECA"/>
                </a:solidFill>
                <a:latin typeface="Lucida Handwriting" panose="03010101010101010101" pitchFamily="66" charset="0"/>
              </a:rPr>
              <a:t>, BE </a:t>
            </a:r>
            <a:r>
              <a:rPr lang="es-ES" sz="4000" b="1" dirty="0" smtClean="0">
                <a:solidFill>
                  <a:srgbClr val="49AECA"/>
                </a:solidFill>
                <a:latin typeface="Lucida Handwriting" panose="03010101010101010101" pitchFamily="66" charset="0"/>
              </a:rPr>
              <a:t>TOP!! </a:t>
            </a:r>
            <a:r>
              <a:rPr lang="es-ES" sz="3600" b="1" dirty="0">
                <a:solidFill>
                  <a:srgbClr val="AE6957"/>
                </a:solidFill>
              </a:rPr>
              <a:t/>
            </a:r>
            <a:br>
              <a:rPr lang="es-ES" sz="3600" b="1" dirty="0">
                <a:solidFill>
                  <a:srgbClr val="AE6957"/>
                </a:solidFill>
              </a:rPr>
            </a:br>
            <a:r>
              <a:rPr lang="es-ES" sz="3600" b="1" dirty="0" smtClean="0">
                <a:solidFill>
                  <a:srgbClr val="AE6957"/>
                </a:solidFill>
              </a:rPr>
              <a:t/>
            </a:r>
            <a:br>
              <a:rPr lang="es-ES" sz="3600" b="1" dirty="0" smtClean="0">
                <a:solidFill>
                  <a:srgbClr val="AE6957"/>
                </a:solidFill>
              </a:rPr>
            </a:br>
            <a:r>
              <a:rPr lang="es-ES" sz="3600" b="1" dirty="0" smtClean="0">
                <a:solidFill>
                  <a:srgbClr val="AE6957"/>
                </a:solidFill>
              </a:rPr>
              <a:t/>
            </a:r>
            <a:br>
              <a:rPr lang="es-ES" sz="3600" b="1" dirty="0" smtClean="0">
                <a:solidFill>
                  <a:srgbClr val="AE6957"/>
                </a:solidFill>
              </a:rPr>
            </a:br>
            <a:r>
              <a:rPr lang="es-ES" sz="3600" b="1" dirty="0">
                <a:solidFill>
                  <a:srgbClr val="AE6957"/>
                </a:solidFill>
              </a:rPr>
              <a:t/>
            </a:r>
            <a:br>
              <a:rPr lang="es-ES" sz="3600" b="1" dirty="0">
                <a:solidFill>
                  <a:srgbClr val="AE6957"/>
                </a:solidFill>
              </a:rPr>
            </a:br>
            <a:r>
              <a:rPr lang="es-ES" sz="3600" b="1" dirty="0" smtClean="0">
                <a:solidFill>
                  <a:srgbClr val="AE6957"/>
                </a:solidFill>
              </a:rPr>
              <a:t/>
            </a:r>
            <a:br>
              <a:rPr lang="es-ES" sz="3600" b="1" dirty="0" smtClean="0">
                <a:solidFill>
                  <a:srgbClr val="AE6957"/>
                </a:solidFill>
              </a:rPr>
            </a:br>
            <a:r>
              <a:rPr lang="es-ES" sz="3600" b="1" dirty="0">
                <a:solidFill>
                  <a:srgbClr val="AE6957"/>
                </a:solidFill>
              </a:rPr>
              <a:t/>
            </a:r>
            <a:br>
              <a:rPr lang="es-ES" sz="3600" b="1" dirty="0">
                <a:solidFill>
                  <a:srgbClr val="AE6957"/>
                </a:solidFill>
              </a:rPr>
            </a:br>
            <a:r>
              <a:rPr lang="es-ES" sz="3600" b="1" dirty="0" smtClean="0">
                <a:solidFill>
                  <a:srgbClr val="AE6957"/>
                </a:solidFill>
              </a:rPr>
              <a:t/>
            </a:r>
            <a:br>
              <a:rPr lang="es-ES" sz="3600" b="1" dirty="0" smtClean="0">
                <a:solidFill>
                  <a:srgbClr val="AE6957"/>
                </a:solidFill>
              </a:rPr>
            </a:br>
            <a:r>
              <a:rPr lang="es-ES" sz="3600" b="1" dirty="0" smtClean="0">
                <a:solidFill>
                  <a:srgbClr val="AE6957"/>
                </a:solidFill>
              </a:rPr>
              <a:t/>
            </a:r>
            <a:br>
              <a:rPr lang="es-ES" sz="3600" b="1" dirty="0" smtClean="0">
                <a:solidFill>
                  <a:srgbClr val="AE6957"/>
                </a:solidFill>
              </a:rPr>
            </a:br>
            <a:r>
              <a:rPr lang="es-ES" sz="3600" b="1" dirty="0">
                <a:solidFill>
                  <a:srgbClr val="AE6957"/>
                </a:solidFill>
              </a:rPr>
              <a:t/>
            </a:r>
            <a:br>
              <a:rPr lang="es-ES" sz="3600" b="1" dirty="0">
                <a:solidFill>
                  <a:srgbClr val="AE6957"/>
                </a:solidFill>
              </a:rPr>
            </a:b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924944"/>
            <a:ext cx="4128459" cy="3096344"/>
          </a:xfrm>
          <a:prstGeom prst="rect">
            <a:avLst/>
          </a:prstGeom>
          <a:effectLst>
            <a:outerShdw blurRad="63500" sx="110000" sy="110000" algn="ctr" rotWithShape="0">
              <a:srgbClr val="49AECA">
                <a:alpha val="36000"/>
              </a:srgbClr>
            </a:outerShdw>
            <a:softEdge rad="63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24944"/>
            <a:ext cx="4128458" cy="3096344"/>
          </a:xfrm>
          <a:prstGeom prst="rect">
            <a:avLst/>
          </a:prstGeom>
          <a:effectLst>
            <a:outerShdw blurRad="63500" sx="110000" sy="110000" algn="ctr" rotWithShape="0">
              <a:srgbClr val="92D050">
                <a:alpha val="40000"/>
              </a:srgbClr>
            </a:outerShdw>
            <a:softEdge rad="63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40" y="188640"/>
            <a:ext cx="1224136" cy="122413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-11575" y="188640"/>
            <a:ext cx="9155575" cy="2448272"/>
          </a:xfrm>
        </p:spPr>
        <p:txBody>
          <a:bodyPr>
            <a:normAutofit fontScale="32500" lnSpcReduction="20000"/>
          </a:bodyPr>
          <a:lstStyle/>
          <a:p>
            <a:endParaRPr lang="es-ES" sz="4000" dirty="0" smtClean="0"/>
          </a:p>
          <a:p>
            <a:pPr algn="ctr"/>
            <a:r>
              <a:rPr lang="es-ES" sz="19200" dirty="0" smtClean="0">
                <a:solidFill>
                  <a:srgbClr val="00A779"/>
                </a:solidFill>
                <a:latin typeface="+mj-lt"/>
                <a:cs typeface="Aharoni" pitchFamily="2" charset="-79"/>
              </a:rPr>
              <a:t>CAMPAMENTO DE INGLÉS </a:t>
            </a:r>
          </a:p>
          <a:p>
            <a:pPr algn="ctr"/>
            <a:r>
              <a:rPr lang="es-ES" sz="19200" dirty="0" smtClean="0">
                <a:solidFill>
                  <a:srgbClr val="00A779"/>
                </a:solidFill>
                <a:latin typeface="+mj-lt"/>
                <a:cs typeface="Aharoni" pitchFamily="2" charset="-79"/>
              </a:rPr>
              <a:t> </a:t>
            </a:r>
            <a:endParaRPr lang="es-ES" sz="13500" dirty="0">
              <a:solidFill>
                <a:srgbClr val="32CC33"/>
              </a:solidFill>
              <a:latin typeface="+mj-lt"/>
              <a:cs typeface="Aharoni" pitchFamily="2" charset="-79"/>
            </a:endParaRPr>
          </a:p>
          <a:p>
            <a:pPr algn="ctr"/>
            <a:r>
              <a:rPr lang="es-ES" sz="14400" dirty="0" smtClean="0">
                <a:solidFill>
                  <a:srgbClr val="AE6957"/>
                </a:solidFill>
                <a:latin typeface="+mj-lt"/>
              </a:rPr>
              <a:t>Del 16 al 30 de Julio de 2016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endParaRPr lang="es-ES" sz="3200" dirty="0" smtClean="0">
              <a:latin typeface="Aharoni" pitchFamily="2" charset="-79"/>
              <a:cs typeface="Aharoni" pitchFamily="2" charset="-79"/>
            </a:endParaRPr>
          </a:p>
          <a:p>
            <a:pPr marL="45720" indent="0">
              <a:buNone/>
            </a:pPr>
            <a:endParaRPr lang="es-ES" sz="32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4216308" cy="3162230"/>
          </a:xfrm>
          <a:effectLst>
            <a:glow rad="38100">
              <a:schemeClr val="accent2">
                <a:lumMod val="50000"/>
                <a:alpha val="40000"/>
              </a:schemeClr>
            </a:glow>
            <a:softEdge rad="63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4194786" cy="3146090"/>
          </a:xfrm>
          <a:prstGeom prst="rect">
            <a:avLst/>
          </a:prstGeom>
          <a:effectLst>
            <a:glow rad="38100">
              <a:schemeClr val="accent6">
                <a:lumMod val="75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49713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75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 Marcador de texto"/>
          <p:cNvSpPr>
            <a:spLocks noGrp="1"/>
          </p:cNvSpPr>
          <p:nvPr>
            <p:ph type="body" idx="1"/>
          </p:nvPr>
        </p:nvSpPr>
        <p:spPr>
          <a:xfrm>
            <a:off x="7884368" y="5733256"/>
            <a:ext cx="432048" cy="144016"/>
          </a:xfrm>
          <a:ln w="28575">
            <a:solidFill>
              <a:srgbClr val="0E8AB6"/>
            </a:solidFill>
          </a:ln>
          <a:effectLst/>
        </p:spPr>
        <p:txBody>
          <a:bodyPr>
            <a:normAutofit fontScale="25000" lnSpcReduction="20000"/>
          </a:bodyPr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107504" y="1556792"/>
            <a:ext cx="4392488" cy="46805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s-ES" sz="2400" b="1" dirty="0" smtClean="0"/>
          </a:p>
          <a:p>
            <a:pPr algn="just"/>
            <a:r>
              <a:rPr lang="es-ES" sz="26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Nuestro campamento de inglés se desarrolla en las instalaciones de la “Granja Escuela La Loma”, en Valverde (Elche). </a:t>
            </a:r>
          </a:p>
          <a:p>
            <a:pPr algn="just"/>
            <a:endParaRPr lang="es-ES" sz="26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just"/>
            <a:r>
              <a:rPr lang="es-ES" sz="26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En plena </a:t>
            </a:r>
            <a:r>
              <a:rPr lang="es-ES" sz="2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Costa Blanca</a:t>
            </a:r>
            <a:r>
              <a:rPr lang="es-ES" sz="26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, entre las extensas playas de Arenales del Sol y Santa Pola.</a:t>
            </a:r>
          </a:p>
          <a:p>
            <a:pPr marL="0" indent="0">
              <a:buNone/>
            </a:pPr>
            <a:endParaRPr lang="es-ES" sz="2600" dirty="0" smtClean="0"/>
          </a:p>
          <a:p>
            <a:endParaRPr lang="es-ES" sz="2600" dirty="0" smtClean="0"/>
          </a:p>
          <a:p>
            <a:endParaRPr lang="es-ES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-180528" y="260648"/>
            <a:ext cx="6141269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4800" b="1" dirty="0" smtClean="0">
                <a:solidFill>
                  <a:srgbClr val="00A779"/>
                </a:solidFill>
              </a:rPr>
              <a:t>¿Dónde se encuentra?</a:t>
            </a:r>
            <a:endParaRPr lang="es-ES" sz="4800" b="1" dirty="0">
              <a:solidFill>
                <a:srgbClr val="00A779"/>
              </a:solidFill>
            </a:endParaRPr>
          </a:p>
        </p:txBody>
      </p:sp>
      <p:pic>
        <p:nvPicPr>
          <p:cNvPr id="7" name="Picture 2" descr="http://espanafascinante.com/wp/wp-content/uploads/Parques_alicanteDY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559275" cy="470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3645024"/>
            <a:ext cx="1656184" cy="504587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H="1">
            <a:off x="6444208" y="4077072"/>
            <a:ext cx="864096" cy="0"/>
          </a:xfrm>
          <a:prstGeom prst="straightConnector1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trella de 5 puntas 16"/>
          <p:cNvSpPr/>
          <p:nvPr/>
        </p:nvSpPr>
        <p:spPr>
          <a:xfrm>
            <a:off x="6228184" y="3933056"/>
            <a:ext cx="216024" cy="216024"/>
          </a:xfrm>
          <a:prstGeom prst="star5">
            <a:avLst/>
          </a:prstGeom>
          <a:solidFill>
            <a:srgbClr val="AA2C92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0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107504" y="1052737"/>
            <a:ext cx="4824536" cy="60486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dirty="0" smtClean="0">
              <a:latin typeface="Calibri Light" panose="020F0302020204030204" pitchFamily="34" charset="0"/>
            </a:endParaRPr>
          </a:p>
          <a:p>
            <a:pPr algn="just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70.000 m2 de superficie arbolada.</a:t>
            </a:r>
          </a:p>
          <a:p>
            <a:pPr algn="just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Edificio principal. </a:t>
            </a:r>
            <a:endParaRPr lang="es-E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Comedor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, cantina y salón de 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actos. </a:t>
            </a:r>
            <a:endParaRPr lang="es-E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Piscina, área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de recreo y </a:t>
            </a:r>
            <a:endParaRPr lang="es-ES" dirty="0" smtClean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just">
              <a:buNone/>
            </a:pP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parque </a:t>
            </a: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multiaventura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. </a:t>
            </a:r>
            <a:endParaRPr lang="es-E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Pistas de fútbol, baloncesto y tenis. </a:t>
            </a:r>
            <a:endParaRPr lang="es-E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Gran lago artificial.</a:t>
            </a:r>
          </a:p>
          <a:p>
            <a:pPr algn="just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Granja con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unos 100 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animales.</a:t>
            </a:r>
          </a:p>
          <a:p>
            <a:pPr algn="just"/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Alojamiento en </a:t>
            </a:r>
            <a:r>
              <a:rPr lang="es-ES" b="1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cabañas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de madera </a:t>
            </a:r>
            <a:endParaRPr lang="es-ES" b="1" dirty="0" smtClean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just">
              <a:buNone/>
            </a:pP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con capacidad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para 8 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alumnos. </a:t>
            </a:r>
          </a:p>
          <a:p>
            <a:pPr marL="0" indent="0" algn="just">
              <a:buNone/>
            </a:pP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Equipadas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con literas, baño propio y </a:t>
            </a:r>
            <a:endParaRPr lang="es-ES" dirty="0" smtClean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just">
              <a:buNone/>
            </a:pPr>
            <a:r>
              <a:rPr lang="es-ES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</a:rPr>
              <a:t>aire acondicionado.</a:t>
            </a:r>
            <a:endParaRPr lang="es-ES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</a:endParaRPr>
          </a:p>
          <a:p>
            <a:pPr marL="45720" indent="0">
              <a:buNone/>
            </a:pPr>
            <a:endParaRPr lang="es-ES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5364088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sz="4800" b="1" dirty="0" smtClean="0">
                <a:solidFill>
                  <a:srgbClr val="00A779"/>
                </a:solidFill>
              </a:rPr>
              <a:t>Las instalaciones</a:t>
            </a:r>
            <a:endParaRPr lang="es-ES" sz="4800" b="1" dirty="0">
              <a:solidFill>
                <a:srgbClr val="00A779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645024"/>
            <a:ext cx="2088232" cy="1440160"/>
          </a:xfrm>
          <a:prstGeom prst="rect">
            <a:avLst/>
          </a:prstGeom>
          <a:effectLst>
            <a:glow rad="101600">
              <a:srgbClr val="AE6957">
                <a:alpha val="40000"/>
              </a:srgbClr>
            </a:glow>
            <a:softEdge rad="63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229200"/>
            <a:ext cx="2088232" cy="1512168"/>
          </a:xfrm>
          <a:prstGeom prst="rect">
            <a:avLst/>
          </a:prstGeom>
          <a:effectLst>
            <a:glow rad="127000">
              <a:schemeClr val="accent6">
                <a:lumMod val="20000"/>
                <a:lumOff val="80000"/>
              </a:schemeClr>
            </a:glow>
            <a:softEdge rad="63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45024"/>
            <a:ext cx="1951765" cy="1463824"/>
          </a:xfrm>
          <a:prstGeom prst="rect">
            <a:avLst/>
          </a:prstGeom>
          <a:effectLst>
            <a:glow rad="101600">
              <a:schemeClr val="accent1">
                <a:lumMod val="75000"/>
                <a:alpha val="40000"/>
              </a:schemeClr>
            </a:glow>
            <a:softEdge rad="63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8"/>
            <a:ext cx="3816424" cy="2394198"/>
          </a:xfrm>
          <a:prstGeom prst="rect">
            <a:avLst/>
          </a:prstGeom>
          <a:effectLst>
            <a:glow rad="101600">
              <a:srgbClr val="00A779">
                <a:alpha val="40000"/>
              </a:srgbClr>
            </a:glow>
            <a:softEdge rad="63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283206"/>
            <a:ext cx="1944216" cy="1386154"/>
          </a:xfrm>
          <a:prstGeom prst="rect">
            <a:avLst/>
          </a:prstGeom>
          <a:effectLst>
            <a:glow rad="127000">
              <a:srgbClr val="AE6957"/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583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480000">
            <a:off x="464392" y="673114"/>
            <a:ext cx="2979101" cy="2232613"/>
          </a:xfrm>
          <a:prstGeom prst="rect">
            <a:avLst/>
          </a:prstGeom>
          <a:effectLst>
            <a:outerShdw blurRad="63500" sx="110000" sy="110000" algn="ctr" rotWithShape="0">
              <a:srgbClr val="92D050">
                <a:alpha val="40000"/>
              </a:srgbClr>
            </a:outerShdw>
            <a:softEdge rad="63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14" y="4342898"/>
            <a:ext cx="3818259" cy="2096065"/>
          </a:xfrm>
          <a:prstGeom prst="rect">
            <a:avLst/>
          </a:prstGeom>
          <a:effectLst>
            <a:outerShdw blurRad="63500" sx="110000" sy="110000" algn="ctr" rotWithShape="0">
              <a:schemeClr val="accent1">
                <a:lumMod val="75000"/>
                <a:alpha val="40000"/>
              </a:schemeClr>
            </a:outerShdw>
            <a:softEdge rad="63500"/>
          </a:effectLst>
        </p:spPr>
      </p:pic>
      <p:pic>
        <p:nvPicPr>
          <p:cNvPr id="14" name="Marcador de contenido 1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360000">
            <a:off x="6029373" y="329588"/>
            <a:ext cx="2793973" cy="1853536"/>
          </a:xfrm>
          <a:prstGeom prst="rect">
            <a:avLst/>
          </a:prstGeom>
          <a:effectLst>
            <a:outerShdw blurRad="63500" sx="110000" sy="110000" algn="ctr" rotWithShape="0">
              <a:srgbClr val="AE6957">
                <a:alpha val="40000"/>
              </a:srgbClr>
            </a:outerShdw>
            <a:softEdge rad="63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2852936"/>
            <a:ext cx="2304256" cy="1722758"/>
          </a:xfrm>
          <a:prstGeom prst="rect">
            <a:avLst/>
          </a:prstGeom>
          <a:effectLst>
            <a:outerShdw blurRad="63500" sx="110000" sy="110000" algn="ctr" rotWithShape="0">
              <a:schemeClr val="accent2">
                <a:lumMod val="75000"/>
                <a:alpha val="40000"/>
              </a:schemeClr>
            </a:outerShdw>
            <a:softEdge rad="63500"/>
          </a:effectLst>
        </p:spPr>
      </p:pic>
      <p:pic>
        <p:nvPicPr>
          <p:cNvPr id="4" name="Marcador de contenido 3"/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5148064" y="2492896"/>
            <a:ext cx="2695345" cy="1518378"/>
          </a:xfrm>
          <a:prstGeom prst="rect">
            <a:avLst/>
          </a:prstGeom>
          <a:effectLst>
            <a:outerShdw blurRad="63500" sx="110000" sy="110000" algn="ctr" rotWithShape="0">
              <a:schemeClr val="bg1">
                <a:lumMod val="65000"/>
                <a:alpha val="40000"/>
              </a:scheme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300000">
            <a:off x="682105" y="4836142"/>
            <a:ext cx="2622798" cy="1733328"/>
          </a:xfrm>
          <a:prstGeom prst="rect">
            <a:avLst/>
          </a:prstGeom>
          <a:effectLst>
            <a:outerShdw blurRad="63500" sx="110000" sy="110000" algn="ctr" rotWithShape="0">
              <a:schemeClr val="accent5">
                <a:lumMod val="75000"/>
                <a:alpha val="40000"/>
              </a:scheme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928" y="692696"/>
            <a:ext cx="1468959" cy="13671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3212976"/>
            <a:ext cx="1522859" cy="152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251520" y="1412776"/>
            <a:ext cx="5328592" cy="5805264"/>
          </a:xfrm>
        </p:spPr>
        <p:txBody>
          <a:bodyPr>
            <a:normAutofit/>
          </a:bodyPr>
          <a:lstStyle/>
          <a:p>
            <a:pPr marL="45720" lvl="0" indent="0">
              <a:buNone/>
            </a:pPr>
            <a:endParaRPr lang="es-ES" dirty="0" smtClean="0">
              <a:latin typeface="Calibri Light" panose="020F0302020204030204" pitchFamily="34" charset="0"/>
            </a:endParaRPr>
          </a:p>
          <a:p>
            <a:pPr lvl="0"/>
            <a:r>
              <a:rPr lang="es-ES" dirty="0" smtClean="0">
                <a:latin typeface="Calibri Light" panose="020F0302020204030204" pitchFamily="34" charset="0"/>
              </a:rPr>
              <a:t>15 </a:t>
            </a:r>
            <a:r>
              <a:rPr lang="es-ES" dirty="0">
                <a:latin typeface="Calibri Light" panose="020F0302020204030204" pitchFamily="34" charset="0"/>
              </a:rPr>
              <a:t>clases </a:t>
            </a:r>
            <a:r>
              <a:rPr lang="es-ES" dirty="0" smtClean="0">
                <a:latin typeface="Calibri Light" panose="020F0302020204030204" pitchFamily="34" charset="0"/>
              </a:rPr>
              <a:t>semanales </a:t>
            </a:r>
            <a:r>
              <a:rPr lang="es-ES" dirty="0">
                <a:latin typeface="Calibri Light" panose="020F0302020204030204" pitchFamily="34" charset="0"/>
              </a:rPr>
              <a:t>de </a:t>
            </a:r>
            <a:r>
              <a:rPr lang="es-ES" dirty="0" smtClean="0">
                <a:latin typeface="Calibri Light" panose="020F0302020204030204" pitchFamily="34" charset="0"/>
              </a:rPr>
              <a:t>inglés por las mañanas.</a:t>
            </a:r>
          </a:p>
          <a:p>
            <a:pPr marL="0" lvl="0" indent="0">
              <a:buNone/>
            </a:pPr>
            <a:endParaRPr lang="es-ES" dirty="0" smtClean="0">
              <a:latin typeface="Calibri Light" panose="020F0302020204030204" pitchFamily="34" charset="0"/>
            </a:endParaRPr>
          </a:p>
          <a:p>
            <a:r>
              <a:rPr lang="es-ES" dirty="0" smtClean="0">
                <a:latin typeface="Calibri Light" panose="020F0302020204030204" pitchFamily="34" charset="0"/>
              </a:rPr>
              <a:t>Profesores nativos y altamente </a:t>
            </a:r>
            <a:r>
              <a:rPr lang="es-ES" dirty="0">
                <a:latin typeface="Calibri Light" panose="020F0302020204030204" pitchFamily="34" charset="0"/>
              </a:rPr>
              <a:t>cualificados</a:t>
            </a:r>
            <a:r>
              <a:rPr lang="es-ES" dirty="0" smtClean="0">
                <a:latin typeface="Calibri Light" panose="020F0302020204030204" pitchFamily="34" charset="0"/>
              </a:rPr>
              <a:t>.</a:t>
            </a:r>
          </a:p>
          <a:p>
            <a:pPr marL="0" indent="0">
              <a:buNone/>
            </a:pPr>
            <a:endParaRPr lang="es-ES" dirty="0">
              <a:latin typeface="Calibri Light" panose="020F0302020204030204" pitchFamily="34" charset="0"/>
            </a:endParaRPr>
          </a:p>
          <a:p>
            <a:pPr lvl="0"/>
            <a:r>
              <a:rPr lang="es-ES" dirty="0" smtClean="0">
                <a:latin typeface="Calibri Light" panose="020F0302020204030204" pitchFamily="34" charset="0"/>
              </a:rPr>
              <a:t>Grupos de máximo 15 alumnos, </a:t>
            </a:r>
            <a:r>
              <a:rPr lang="es-ES" dirty="0">
                <a:latin typeface="Calibri Light" panose="020F0302020204030204" pitchFamily="34" charset="0"/>
              </a:rPr>
              <a:t>distribuidos según su </a:t>
            </a:r>
            <a:r>
              <a:rPr lang="es-ES" dirty="0" smtClean="0">
                <a:latin typeface="Calibri Light" panose="020F0302020204030204" pitchFamily="34" charset="0"/>
              </a:rPr>
              <a:t>edad y nivel </a:t>
            </a:r>
            <a:r>
              <a:rPr lang="es-ES" dirty="0">
                <a:latin typeface="Calibri Light" panose="020F0302020204030204" pitchFamily="34" charset="0"/>
              </a:rPr>
              <a:t>de inglés</a:t>
            </a:r>
            <a:r>
              <a:rPr lang="es-ES" dirty="0" smtClean="0">
                <a:latin typeface="Calibri Light" panose="020F0302020204030204" pitchFamily="34" charset="0"/>
              </a:rPr>
              <a:t>.</a:t>
            </a:r>
          </a:p>
          <a:p>
            <a:pPr marL="0" lvl="0" indent="0">
              <a:buNone/>
            </a:pPr>
            <a:endParaRPr lang="es-ES" dirty="0" smtClean="0">
              <a:latin typeface="Calibri Light" panose="020F0302020204030204" pitchFamily="34" charset="0"/>
            </a:endParaRPr>
          </a:p>
          <a:p>
            <a:pPr lvl="0"/>
            <a:r>
              <a:rPr lang="es-ES" dirty="0" smtClean="0">
                <a:latin typeface="Calibri Light" panose="020F0302020204030204" pitchFamily="34" charset="0"/>
              </a:rPr>
              <a:t>Lecciones basadas en la comunicación en inglés a través de juegos y divertidas actividades.</a:t>
            </a:r>
          </a:p>
          <a:p>
            <a:pPr lvl="0"/>
            <a:endParaRPr lang="es-ES" dirty="0">
              <a:latin typeface="Calibri Light" panose="020F0302020204030204" pitchFamily="34" charset="0"/>
            </a:endParaRPr>
          </a:p>
          <a:p>
            <a:pPr lvl="0"/>
            <a:endParaRPr lang="es-ES" dirty="0" smtClean="0"/>
          </a:p>
          <a:p>
            <a:pPr marL="45720" lvl="0" indent="0">
              <a:buNone/>
            </a:pPr>
            <a:endParaRPr lang="es-ES" dirty="0"/>
          </a:p>
          <a:p>
            <a:pPr marL="45720" lvl="0" indent="0">
              <a:buNone/>
            </a:pPr>
            <a:endParaRPr lang="es-ES" dirty="0"/>
          </a:p>
          <a:p>
            <a:pPr lvl="0"/>
            <a:endParaRPr lang="es-ES" b="1" dirty="0"/>
          </a:p>
          <a:p>
            <a:pPr marL="45720" lvl="0" indent="0">
              <a:buNone/>
            </a:pPr>
            <a:endParaRPr lang="es-ES" dirty="0" smtClean="0"/>
          </a:p>
          <a:p>
            <a:pPr marL="45720" lvl="0" indent="0">
              <a:buNone/>
            </a:pPr>
            <a:endParaRPr lang="es-ES" dirty="0" smtClean="0"/>
          </a:p>
          <a:p>
            <a:pPr marL="45720" lvl="0" indent="0">
              <a:buNone/>
            </a:pPr>
            <a:endParaRPr lang="es-ES" dirty="0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-31846" y="260648"/>
            <a:ext cx="5220072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800" b="1" dirty="0" smtClean="0">
                <a:solidFill>
                  <a:srgbClr val="00A779"/>
                </a:solidFill>
                <a:latin typeface="Calibri Light" panose="020F0302020204030204" pitchFamily="34" charset="0"/>
              </a:rPr>
              <a:t>Las clases de inglés</a:t>
            </a:r>
            <a:endParaRPr lang="es-ES" sz="4800" b="1" dirty="0">
              <a:solidFill>
                <a:srgbClr val="00A779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40768"/>
            <a:ext cx="3096344" cy="2064229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  <a:softEdge rad="63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933056"/>
            <a:ext cx="3107837" cy="2330878"/>
          </a:xfrm>
          <a:prstGeom prst="rect">
            <a:avLst/>
          </a:prstGeom>
          <a:effectLst>
            <a:glow rad="127000">
              <a:schemeClr val="accent4">
                <a:lumMod val="60000"/>
                <a:lumOff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067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259041" y="836712"/>
            <a:ext cx="8345407" cy="6165303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endParaRPr lang="es-ES" sz="48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ES" sz="6400" dirty="0"/>
              <a:t> </a:t>
            </a:r>
          </a:p>
          <a:p>
            <a:pPr marL="0" indent="0">
              <a:buNone/>
            </a:pPr>
            <a:r>
              <a:rPr lang="es-ES" sz="8000" b="1" dirty="0">
                <a:solidFill>
                  <a:srgbClr val="AE6957"/>
                </a:solidFill>
              </a:rPr>
              <a:t>Actividades de </a:t>
            </a:r>
            <a:r>
              <a:rPr lang="es-ES" sz="8000" b="1" dirty="0" smtClean="0">
                <a:solidFill>
                  <a:srgbClr val="AE6957"/>
                </a:solidFill>
              </a:rPr>
              <a:t>tarde: </a:t>
            </a:r>
            <a:r>
              <a:rPr lang="es-ES" sz="6400" b="1" i="1" dirty="0"/>
              <a:t>	</a:t>
            </a:r>
            <a:endParaRPr lang="es-ES" sz="6400" dirty="0"/>
          </a:p>
          <a:p>
            <a:pPr marL="0" indent="0">
              <a:buNone/>
            </a:pPr>
            <a:r>
              <a:rPr lang="es-ES" sz="6400" dirty="0"/>
              <a:t>• Talleres de artesanía </a:t>
            </a:r>
          </a:p>
          <a:p>
            <a:pPr marL="0" indent="0">
              <a:buNone/>
            </a:pPr>
            <a:r>
              <a:rPr lang="es-ES" sz="6400" dirty="0"/>
              <a:t>• Rocódromo </a:t>
            </a:r>
          </a:p>
          <a:p>
            <a:pPr marL="0" indent="0">
              <a:buNone/>
            </a:pPr>
            <a:r>
              <a:rPr lang="es-ES" sz="6400" dirty="0"/>
              <a:t>• Karaoke y discoteca </a:t>
            </a:r>
          </a:p>
          <a:p>
            <a:pPr marL="0" indent="0">
              <a:buNone/>
            </a:pPr>
            <a:r>
              <a:rPr lang="es-ES" sz="6400" dirty="0"/>
              <a:t>• Kayak </a:t>
            </a:r>
          </a:p>
          <a:p>
            <a:pPr marL="0" indent="0">
              <a:buNone/>
            </a:pPr>
            <a:r>
              <a:rPr lang="es-ES" sz="6400" dirty="0"/>
              <a:t>• Tiro con arco </a:t>
            </a:r>
          </a:p>
          <a:p>
            <a:pPr marL="0" indent="0">
              <a:buNone/>
            </a:pPr>
            <a:r>
              <a:rPr lang="es-ES" sz="6400" dirty="0"/>
              <a:t>• </a:t>
            </a:r>
            <a:r>
              <a:rPr lang="es-ES" sz="6400" dirty="0" err="1"/>
              <a:t>Tirolina</a:t>
            </a:r>
            <a:r>
              <a:rPr lang="es-ES" sz="6400" dirty="0"/>
              <a:t> </a:t>
            </a:r>
          </a:p>
          <a:p>
            <a:pPr marL="0" indent="0">
              <a:buNone/>
            </a:pPr>
            <a:r>
              <a:rPr lang="es-ES" sz="6400" dirty="0"/>
              <a:t>• Escalada </a:t>
            </a:r>
          </a:p>
          <a:p>
            <a:pPr marL="0" indent="0">
              <a:buNone/>
            </a:pPr>
            <a:r>
              <a:rPr lang="es-ES" sz="6400" dirty="0"/>
              <a:t>• Parque </a:t>
            </a:r>
            <a:r>
              <a:rPr lang="es-ES" sz="6400" dirty="0" err="1"/>
              <a:t>multiaventura</a:t>
            </a:r>
            <a:r>
              <a:rPr lang="es-ES" sz="6400" dirty="0"/>
              <a:t> </a:t>
            </a:r>
          </a:p>
          <a:p>
            <a:pPr marL="0" indent="0">
              <a:buNone/>
            </a:pPr>
            <a:r>
              <a:rPr lang="es-ES" sz="6400" dirty="0"/>
              <a:t>• Remo </a:t>
            </a:r>
          </a:p>
          <a:p>
            <a:pPr marL="0" indent="0">
              <a:buNone/>
            </a:pPr>
            <a:r>
              <a:rPr lang="es-ES" sz="6400" dirty="0"/>
              <a:t>• Rappel </a:t>
            </a:r>
          </a:p>
          <a:p>
            <a:pPr marL="0" indent="0">
              <a:buNone/>
            </a:pPr>
            <a:r>
              <a:rPr lang="es-ES" sz="6400" dirty="0"/>
              <a:t>• Etc.  </a:t>
            </a:r>
          </a:p>
          <a:p>
            <a:pPr marL="0" indent="0">
              <a:buNone/>
            </a:pPr>
            <a:endParaRPr lang="es-ES" sz="8000" b="1" dirty="0" smtClean="0">
              <a:solidFill>
                <a:srgbClr val="AE6957"/>
              </a:solidFill>
            </a:endParaRPr>
          </a:p>
          <a:p>
            <a:pPr marL="0" indent="0">
              <a:buNone/>
            </a:pPr>
            <a:r>
              <a:rPr lang="es-ES" sz="8000" b="1" dirty="0" smtClean="0">
                <a:solidFill>
                  <a:srgbClr val="AE6957"/>
                </a:solidFill>
              </a:rPr>
              <a:t>4 Excursiones </a:t>
            </a:r>
            <a:r>
              <a:rPr lang="es-ES" sz="8000" b="1" dirty="0">
                <a:solidFill>
                  <a:srgbClr val="AE6957"/>
                </a:solidFill>
              </a:rPr>
              <a:t>de día </a:t>
            </a:r>
            <a:r>
              <a:rPr lang="es-ES" sz="8000" b="1" dirty="0" smtClean="0">
                <a:solidFill>
                  <a:srgbClr val="AE6957"/>
                </a:solidFill>
              </a:rPr>
              <a:t>completo: </a:t>
            </a:r>
            <a:endParaRPr lang="es-ES" sz="8000" b="1" dirty="0">
              <a:solidFill>
                <a:srgbClr val="AE6957"/>
              </a:solidFill>
            </a:endParaRPr>
          </a:p>
          <a:p>
            <a:pPr marL="0" indent="0">
              <a:buNone/>
            </a:pPr>
            <a:r>
              <a:rPr lang="es-ES" sz="6400" dirty="0"/>
              <a:t>• </a:t>
            </a:r>
            <a:r>
              <a:rPr lang="es-ES" sz="6400" dirty="0" smtClean="0"/>
              <a:t>2 excursiones a las playas </a:t>
            </a:r>
            <a:r>
              <a:rPr lang="es-ES" sz="6400" dirty="0"/>
              <a:t>de Santa Pola.</a:t>
            </a:r>
          </a:p>
          <a:p>
            <a:pPr marL="0" indent="0">
              <a:buNone/>
            </a:pPr>
            <a:r>
              <a:rPr lang="es-ES" sz="6400" dirty="0"/>
              <a:t>• Terra </a:t>
            </a:r>
            <a:r>
              <a:rPr lang="es-ES" sz="6400" dirty="0" smtClean="0"/>
              <a:t>Mítica </a:t>
            </a:r>
            <a:r>
              <a:rPr lang="es-ES" sz="6400" dirty="0"/>
              <a:t>en Benidorm. </a:t>
            </a:r>
          </a:p>
          <a:p>
            <a:pPr marL="0" indent="0">
              <a:buNone/>
            </a:pPr>
            <a:r>
              <a:rPr lang="es-ES" sz="6400" dirty="0"/>
              <a:t>• Parque acuático </a:t>
            </a:r>
            <a:r>
              <a:rPr lang="es-ES" sz="6400" dirty="0" err="1"/>
              <a:t>Aqualandia</a:t>
            </a:r>
            <a:r>
              <a:rPr lang="es-ES" sz="6400" dirty="0"/>
              <a:t> en Benidorm.</a:t>
            </a:r>
          </a:p>
          <a:p>
            <a:pPr>
              <a:buFontTx/>
              <a:buChar char="-"/>
            </a:pPr>
            <a:endParaRPr lang="es-ES" sz="4800" dirty="0" smtClean="0">
              <a:latin typeface="Calibri Light" panose="020F0302020204030204" pitchFamily="34" charset="0"/>
            </a:endParaRPr>
          </a:p>
          <a:p>
            <a:pPr>
              <a:buFontTx/>
              <a:buChar char="-"/>
            </a:pPr>
            <a:endParaRPr lang="es-ES" sz="4800" dirty="0">
              <a:latin typeface="Calibri Light" panose="020F0302020204030204" pitchFamily="34" charset="0"/>
            </a:endParaRPr>
          </a:p>
          <a:p>
            <a:pPr lvl="0">
              <a:buFont typeface="Arial" charset="0"/>
              <a:buChar char="•"/>
            </a:pPr>
            <a:endParaRPr lang="es-ES" sz="4800" dirty="0">
              <a:latin typeface="Calibri Light" panose="020F0302020204030204" pitchFamily="34" charset="0"/>
            </a:endParaRPr>
          </a:p>
          <a:p>
            <a:pPr marL="45720" lvl="0" indent="0">
              <a:buNone/>
            </a:pPr>
            <a:endParaRPr lang="es-ES" sz="4800" dirty="0" smtClean="0">
              <a:latin typeface="Calibri Light" panose="020F0302020204030204" pitchFamily="34" charset="0"/>
            </a:endParaRPr>
          </a:p>
          <a:p>
            <a:pPr lvl="0">
              <a:buFontTx/>
              <a:buChar char="-"/>
            </a:pPr>
            <a:endParaRPr lang="es-ES" sz="4800" dirty="0">
              <a:latin typeface="Calibri Light" panose="020F0302020204030204" pitchFamily="34" charset="0"/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23725" y="5815"/>
            <a:ext cx="7510616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4800" b="1" dirty="0" smtClean="0">
                <a:solidFill>
                  <a:srgbClr val="00A779"/>
                </a:solidFill>
              </a:rPr>
              <a:t> Actividades y excursiones</a:t>
            </a:r>
            <a:endParaRPr lang="es-ES" sz="4800" b="1" dirty="0">
              <a:solidFill>
                <a:srgbClr val="00A779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052736"/>
            <a:ext cx="1904883" cy="1428662"/>
          </a:xfrm>
          <a:prstGeom prst="rect">
            <a:avLst/>
          </a:prstGeom>
          <a:effectLst>
            <a:glow rad="38100">
              <a:srgbClr val="00A779"/>
            </a:glow>
            <a:softEdge rad="63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2736"/>
            <a:ext cx="1800200" cy="1421053"/>
          </a:xfrm>
          <a:prstGeom prst="rect">
            <a:avLst/>
          </a:prstGeom>
          <a:effectLst>
            <a:glow rad="38100">
              <a:srgbClr val="00A779"/>
            </a:glow>
            <a:softEdge rad="63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052736"/>
            <a:ext cx="1931707" cy="1448780"/>
          </a:xfrm>
          <a:prstGeom prst="rect">
            <a:avLst/>
          </a:prstGeom>
          <a:effectLst>
            <a:glow rad="38100">
              <a:srgbClr val="00A779"/>
            </a:glow>
            <a:softEdge rad="63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852936"/>
            <a:ext cx="1848205" cy="1386154"/>
          </a:xfrm>
          <a:prstGeom prst="rect">
            <a:avLst/>
          </a:prstGeom>
          <a:effectLst>
            <a:glow rad="38100">
              <a:srgbClr val="0E8AB6"/>
            </a:glow>
            <a:softEdge rad="63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852936"/>
            <a:ext cx="2088232" cy="1392155"/>
          </a:xfrm>
          <a:prstGeom prst="rect">
            <a:avLst/>
          </a:prstGeom>
          <a:effectLst>
            <a:glow rad="38100">
              <a:srgbClr val="AE6957"/>
            </a:glow>
            <a:softEdge rad="63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013176"/>
            <a:ext cx="2112235" cy="1584176"/>
          </a:xfrm>
          <a:prstGeom prst="rect">
            <a:avLst/>
          </a:prstGeom>
          <a:effectLst>
            <a:glow rad="38100">
              <a:srgbClr val="AE6957"/>
            </a:glow>
            <a:softEdge rad="63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013176"/>
            <a:ext cx="2376264" cy="1600326"/>
          </a:xfrm>
          <a:prstGeom prst="rect">
            <a:avLst/>
          </a:prstGeom>
          <a:effectLst>
            <a:glow rad="38100">
              <a:srgbClr val="0E8AB6"/>
            </a:glow>
            <a:softEdge rad="63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852936"/>
            <a:ext cx="1872208" cy="1404156"/>
          </a:xfrm>
          <a:prstGeom prst="rect">
            <a:avLst/>
          </a:prstGeom>
          <a:effectLst>
            <a:glow rad="63500">
              <a:srgbClr val="AE6957"/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843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5507676" y="2695408"/>
            <a:ext cx="2496237" cy="1872178"/>
          </a:xfrm>
          <a:effectLst>
            <a:outerShdw blurRad="63500" sx="110000" sy="110000" algn="ctr" rotWithShape="0">
              <a:schemeClr val="accent4">
                <a:alpha val="40000"/>
              </a:schemeClr>
            </a:outerShdw>
            <a:softEdge rad="63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324467" y="537095"/>
            <a:ext cx="2520000" cy="1890000"/>
          </a:xfrm>
          <a:prstGeom prst="rect">
            <a:avLst/>
          </a:prstGeom>
          <a:effectLst>
            <a:outerShdw blurRad="63500" sx="110000" sy="110000" algn="ctr" rotWithShape="0">
              <a:srgbClr val="32CC33">
                <a:alpha val="40000"/>
              </a:srgbClr>
            </a:outerShdw>
            <a:softEdge rad="63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664"/>
            <a:ext cx="2952328" cy="1968219"/>
          </a:xfrm>
          <a:prstGeom prst="rect">
            <a:avLst/>
          </a:prstGeom>
          <a:effectLst>
            <a:outerShdw blurRad="63500" sx="110000" sy="110000" algn="ctr" rotWithShape="0">
              <a:srgbClr val="00A779">
                <a:alpha val="40000"/>
              </a:srgbClr>
            </a:outerShdw>
            <a:softEdge rad="63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36912"/>
            <a:ext cx="2624195" cy="1968146"/>
          </a:xfrm>
          <a:prstGeom prst="rect">
            <a:avLst/>
          </a:prstGeom>
          <a:solidFill>
            <a:srgbClr val="00A779">
              <a:alpha val="89000"/>
            </a:srgbClr>
          </a:solidFill>
          <a:ln w="22225">
            <a:solidFill>
              <a:srgbClr val="00A779">
                <a:alpha val="92000"/>
              </a:srgbClr>
            </a:solidFill>
          </a:ln>
          <a:effectLst>
            <a:outerShdw blurRad="63500" sx="110000" sy="110000" algn="ctr" rotWithShape="0">
              <a:srgbClr val="AA2C92">
                <a:alpha val="40000"/>
              </a:srgbClr>
            </a:outerShdw>
            <a:softEdge rad="63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4941168"/>
            <a:ext cx="2070692" cy="1554653"/>
          </a:xfrm>
          <a:prstGeom prst="rect">
            <a:avLst/>
          </a:prstGeom>
          <a:effectLst>
            <a:outerShdw blurRad="63500" dir="2400000" sx="110000" sy="110000" algn="ctr" rotWithShape="0">
              <a:srgbClr val="7030A0">
                <a:alpha val="40000"/>
              </a:srgbClr>
            </a:outerShdw>
            <a:softEdge rad="6350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413143" y="4849271"/>
            <a:ext cx="2134985" cy="1601239"/>
          </a:xfrm>
          <a:prstGeom prst="rect">
            <a:avLst/>
          </a:prstGeom>
          <a:effectLst>
            <a:outerShdw blurRad="63500" sx="110000" sy="110000" algn="ctr" rotWithShape="0">
              <a:schemeClr val="accent1">
                <a:lumMod val="75000"/>
                <a:alpha val="40000"/>
              </a:schemeClr>
            </a:outerShdw>
            <a:softEdge rad="63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013176"/>
            <a:ext cx="1944216" cy="1458162"/>
          </a:xfrm>
          <a:prstGeom prst="rect">
            <a:avLst/>
          </a:prstGeom>
          <a:effectLst>
            <a:outerShdw blurRad="63500" sx="110000" sy="110000" algn="ctr" rotWithShape="0">
              <a:schemeClr val="accent1">
                <a:lumMod val="75000"/>
                <a:alpha val="90000"/>
              </a:schemeClr>
            </a:outerShdw>
          </a:effectLst>
        </p:spPr>
      </p:pic>
      <p:pic>
        <p:nvPicPr>
          <p:cNvPr id="1026" name="Picture 2" descr="https://ampaermitadelsanto.files.wordpress.com/2011/05/campamento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64704"/>
            <a:ext cx="1320081" cy="114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4408" y="3778708"/>
            <a:ext cx="803726" cy="7652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528" y="3140968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0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251520" y="683966"/>
            <a:ext cx="9137495" cy="6165303"/>
          </a:xfrm>
        </p:spPr>
        <p:txBody>
          <a:bodyPr>
            <a:normAutofit/>
          </a:bodyPr>
          <a:lstStyle/>
          <a:p>
            <a:pPr marL="45720" lvl="0" indent="0">
              <a:buNone/>
            </a:pPr>
            <a:endParaRPr lang="es-ES" sz="1400" b="1" dirty="0" smtClean="0"/>
          </a:p>
          <a:p>
            <a:pPr marL="0" indent="0">
              <a:buNone/>
            </a:pPr>
            <a:r>
              <a:rPr lang="es-ES" sz="1400" dirty="0" smtClean="0"/>
              <a:t>* </a:t>
            </a:r>
            <a:r>
              <a:rPr lang="es-ES" sz="1600" dirty="0" smtClean="0">
                <a:latin typeface="+mj-lt"/>
              </a:rPr>
              <a:t>Siguiendo </a:t>
            </a:r>
            <a:r>
              <a:rPr lang="es-ES" sz="1600" b="1" u="sng" dirty="0">
                <a:solidFill>
                  <a:srgbClr val="00A779"/>
                </a:solidFill>
                <a:latin typeface="+mj-lt"/>
              </a:rPr>
              <a:t>la temática de cada día</a:t>
            </a:r>
            <a:r>
              <a:rPr lang="es-ES" sz="1600" dirty="0">
                <a:latin typeface="+mj-lt"/>
              </a:rPr>
              <a:t>, los alumnos realizan actividades deportivas y talleres con monitores titulados, practicando así el inglés aprendido en clase y conociendo nuevo vocabulario constantemente</a:t>
            </a:r>
            <a:r>
              <a:rPr lang="es-ES" sz="1600" dirty="0" smtClean="0">
                <a:latin typeface="+mj-lt"/>
              </a:rPr>
              <a:t>.</a:t>
            </a:r>
            <a:endParaRPr lang="es-ES" sz="1600" dirty="0">
              <a:latin typeface="+mj-lt"/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0" y="-243408"/>
            <a:ext cx="7366600" cy="1844824"/>
          </a:xfrm>
        </p:spPr>
        <p:txBody>
          <a:bodyPr>
            <a:normAutofit/>
          </a:bodyPr>
          <a:lstStyle/>
          <a:p>
            <a:r>
              <a:rPr lang="es-ES" sz="4800" b="1" dirty="0">
                <a:solidFill>
                  <a:srgbClr val="00A779"/>
                </a:solidFill>
              </a:rPr>
              <a:t>P</a:t>
            </a:r>
            <a:r>
              <a:rPr lang="es-ES" sz="4800" b="1" dirty="0" smtClean="0">
                <a:solidFill>
                  <a:srgbClr val="00A779"/>
                </a:solidFill>
              </a:rPr>
              <a:t>rograma de actividades</a:t>
            </a:r>
            <a:endParaRPr lang="es-ES" sz="4400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169748"/>
              </p:ext>
            </p:extLst>
          </p:nvPr>
        </p:nvGraphicFramePr>
        <p:xfrm>
          <a:off x="0" y="1844824"/>
          <a:ext cx="10081123" cy="4830676"/>
        </p:xfrm>
        <a:graphic>
          <a:graphicData uri="http://schemas.openxmlformats.org/drawingml/2006/table">
            <a:tbl>
              <a:tblPr/>
              <a:tblGrid>
                <a:gridCol w="65356">
                  <a:extLst>
                    <a:ext uri="{9D8B030D-6E8A-4147-A177-3AD203B41FA5}">
                      <a16:colId xmlns:a16="http://schemas.microsoft.com/office/drawing/2014/main" val="4184764433"/>
                    </a:ext>
                  </a:extLst>
                </a:gridCol>
                <a:gridCol w="383965">
                  <a:extLst>
                    <a:ext uri="{9D8B030D-6E8A-4147-A177-3AD203B41FA5}">
                      <a16:colId xmlns:a16="http://schemas.microsoft.com/office/drawing/2014/main" val="3382423805"/>
                    </a:ext>
                  </a:extLst>
                </a:gridCol>
                <a:gridCol w="904088">
                  <a:extLst>
                    <a:ext uri="{9D8B030D-6E8A-4147-A177-3AD203B41FA5}">
                      <a16:colId xmlns:a16="http://schemas.microsoft.com/office/drawing/2014/main" val="3458032157"/>
                    </a:ext>
                  </a:extLst>
                </a:gridCol>
                <a:gridCol w="904088">
                  <a:extLst>
                    <a:ext uri="{9D8B030D-6E8A-4147-A177-3AD203B41FA5}">
                      <a16:colId xmlns:a16="http://schemas.microsoft.com/office/drawing/2014/main" val="2758313049"/>
                    </a:ext>
                  </a:extLst>
                </a:gridCol>
                <a:gridCol w="925873">
                  <a:extLst>
                    <a:ext uri="{9D8B030D-6E8A-4147-A177-3AD203B41FA5}">
                      <a16:colId xmlns:a16="http://schemas.microsoft.com/office/drawing/2014/main" val="574239443"/>
                    </a:ext>
                  </a:extLst>
                </a:gridCol>
                <a:gridCol w="904088">
                  <a:extLst>
                    <a:ext uri="{9D8B030D-6E8A-4147-A177-3AD203B41FA5}">
                      <a16:colId xmlns:a16="http://schemas.microsoft.com/office/drawing/2014/main" val="3954724492"/>
                    </a:ext>
                  </a:extLst>
                </a:gridCol>
                <a:gridCol w="904088">
                  <a:extLst>
                    <a:ext uri="{9D8B030D-6E8A-4147-A177-3AD203B41FA5}">
                      <a16:colId xmlns:a16="http://schemas.microsoft.com/office/drawing/2014/main" val="2208225812"/>
                    </a:ext>
                  </a:extLst>
                </a:gridCol>
                <a:gridCol w="904088">
                  <a:extLst>
                    <a:ext uri="{9D8B030D-6E8A-4147-A177-3AD203B41FA5}">
                      <a16:colId xmlns:a16="http://schemas.microsoft.com/office/drawing/2014/main" val="4196889647"/>
                    </a:ext>
                  </a:extLst>
                </a:gridCol>
                <a:gridCol w="969443">
                  <a:extLst>
                    <a:ext uri="{9D8B030D-6E8A-4147-A177-3AD203B41FA5}">
                      <a16:colId xmlns:a16="http://schemas.microsoft.com/office/drawing/2014/main" val="3522064627"/>
                    </a:ext>
                  </a:extLst>
                </a:gridCol>
                <a:gridCol w="1459612">
                  <a:extLst>
                    <a:ext uri="{9D8B030D-6E8A-4147-A177-3AD203B41FA5}">
                      <a16:colId xmlns:a16="http://schemas.microsoft.com/office/drawing/2014/main" val="2336994823"/>
                    </a:ext>
                  </a:extLst>
                </a:gridCol>
                <a:gridCol w="449320">
                  <a:extLst>
                    <a:ext uri="{9D8B030D-6E8A-4147-A177-3AD203B41FA5}">
                      <a16:colId xmlns:a16="http://schemas.microsoft.com/office/drawing/2014/main" val="3828991371"/>
                    </a:ext>
                  </a:extLst>
                </a:gridCol>
                <a:gridCol w="653557">
                  <a:extLst>
                    <a:ext uri="{9D8B030D-6E8A-4147-A177-3AD203B41FA5}">
                      <a16:colId xmlns:a16="http://schemas.microsoft.com/office/drawing/2014/main" val="3106786154"/>
                    </a:ext>
                  </a:extLst>
                </a:gridCol>
                <a:gridCol w="653557">
                  <a:extLst>
                    <a:ext uri="{9D8B030D-6E8A-4147-A177-3AD203B41FA5}">
                      <a16:colId xmlns:a16="http://schemas.microsoft.com/office/drawing/2014/main" val="1015934263"/>
                    </a:ext>
                  </a:extLst>
                </a:gridCol>
              </a:tblGrid>
              <a:tr h="174270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SEMANA</a:t>
                      </a:r>
                      <a:r>
                        <a:rPr lang="es-ES" sz="1000" b="1" i="0" u="none" strike="noStrike" baseline="0" dirty="0" smtClean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 1</a:t>
                      </a:r>
                      <a:endParaRPr lang="es-ES" sz="1000" b="1" i="0" u="none" strike="noStrike" dirty="0">
                        <a:solidFill>
                          <a:srgbClr val="AE6957"/>
                        </a:solidFill>
                        <a:effectLst/>
                        <a:latin typeface="+mj-lt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16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17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18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19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20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21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AE6957"/>
                          </a:solidFill>
                          <a:effectLst/>
                          <a:latin typeface="+mj-lt"/>
                        </a:rPr>
                        <a:t>DÍA 22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899059"/>
                  </a:ext>
                </a:extLst>
              </a:tr>
              <a:tr h="320758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DÍA DE BIENVENIDA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DÍA DE LA MODA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DÍA DE LA SOLIDARIDAD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DÍA DE CAMPO Y GRANJA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DÍA DE LA MÚSICA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580001"/>
                  </a:ext>
                </a:extLst>
              </a:tr>
              <a:tr h="16367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8:30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DESPIERTATE: ¡¡ CON ALEGRÍA !!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746147"/>
                  </a:ext>
                </a:extLst>
              </a:tr>
              <a:tr h="16367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9:00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¡¡ ARRANCA MOTORES CON EL DESAYUNO !!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6688638"/>
                  </a:ext>
                </a:extLst>
              </a:tr>
              <a:tr h="311849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10:00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LLEGADA APROXIMADA, NORMAS, INSTALACIÓN Y HACER GRUPOS 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CLASES DE INGLÉS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CLASES DE INGLÉS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A779"/>
                          </a:solidFill>
                          <a:effectLst/>
                          <a:latin typeface="+mj-lt"/>
                        </a:rPr>
                        <a:t>EXCURSIÓN A LA </a:t>
                      </a:r>
                      <a:r>
                        <a:rPr lang="es-ES" sz="1100" b="1" i="0" u="none" strike="noStrike" dirty="0" smtClean="0">
                          <a:solidFill>
                            <a:srgbClr val="00A779"/>
                          </a:solidFill>
                          <a:effectLst/>
                          <a:latin typeface="+mj-lt"/>
                        </a:rPr>
                        <a:t>PLAYA</a:t>
                      </a:r>
                      <a:endParaRPr lang="es-ES" sz="1100" b="1" i="0" u="none" strike="noStrike" dirty="0">
                        <a:solidFill>
                          <a:srgbClr val="00A779"/>
                        </a:solidFill>
                        <a:effectLst/>
                        <a:latin typeface="+mj-lt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CLASES DE INGLÉS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CLASES DE INGLÉS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rgbClr val="00A779"/>
                          </a:solidFill>
                          <a:effectLst/>
                          <a:latin typeface="+mj-lt"/>
                        </a:rPr>
                        <a:t>EXCURSIÓN A </a:t>
                      </a:r>
                      <a:r>
                        <a:rPr lang="es-ES" sz="1100" b="1" i="0" u="none" strike="noStrike" dirty="0" smtClean="0">
                          <a:solidFill>
                            <a:srgbClr val="00A779"/>
                          </a:solidFill>
                          <a:effectLst/>
                          <a:latin typeface="+mj-lt"/>
                        </a:rPr>
                        <a:t>AQUALANDIA</a:t>
                      </a:r>
                      <a:endParaRPr lang="es-ES" sz="1100" b="1" i="0" u="none" strike="noStrike" dirty="0">
                        <a:solidFill>
                          <a:srgbClr val="00A779"/>
                        </a:solidFill>
                        <a:effectLst/>
                        <a:latin typeface="+mj-lt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668955"/>
                  </a:ext>
                </a:extLst>
              </a:tr>
              <a:tr h="16367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10:30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447772"/>
                  </a:ext>
                </a:extLst>
              </a:tr>
              <a:tr h="366883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11:00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213595"/>
                  </a:ext>
                </a:extLst>
              </a:tr>
              <a:tr h="311849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11:30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PASEO EN ZÓDIAC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¡¡REFUÉRZATE CON EL ALMUERZO!!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¡¡REFUÉRZATE CON EL ALMUERZO!!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33966"/>
                  </a:ext>
                </a:extLst>
              </a:tr>
              <a:tr h="16367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12:00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REFRÉSCATE EN LA PISCINA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REFRÉSCATE EN LA PISCINA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REFRÉSCATE EN LA PISCINA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REFRÉSCATE EN LA PISCINA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716203"/>
                  </a:ext>
                </a:extLst>
              </a:tr>
              <a:tr h="16367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379574"/>
                  </a:ext>
                </a:extLst>
              </a:tr>
              <a:tr h="20178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13:30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effectLst/>
                          <a:latin typeface="+mj-lt"/>
                        </a:rPr>
                        <a:t>¡¡ RECARGA TUS PILAS CON LA COMIDA !!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 COMIDA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50" b="1" i="0" u="none" strike="noStrike" dirty="0">
                        <a:solidFill>
                          <a:srgbClr val="00A779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50" b="1" i="0" u="none" strike="noStrike" dirty="0">
                        <a:solidFill>
                          <a:srgbClr val="00A779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39069"/>
                  </a:ext>
                </a:extLst>
              </a:tr>
              <a:tr h="174270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14:30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¡¡ COBRA </a:t>
                      </a:r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TU CHEQUE EN EL </a:t>
                      </a:r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BANCO !!</a:t>
                      </a:r>
                      <a:endParaRPr lang="es-ES" sz="1000" b="1" i="0" u="none" strike="noStrike" dirty="0">
                        <a:effectLst/>
                        <a:latin typeface="+mj-lt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 smtClean="0">
                          <a:effectLst/>
                          <a:latin typeface="+mj-lt"/>
                        </a:rPr>
                        <a:t>¡¡COBRA </a:t>
                      </a:r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TU CHEQUE EN EL BANCO!!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731423"/>
                  </a:ext>
                </a:extLst>
              </a:tr>
              <a:tr h="174270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15:00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effectLst/>
                          <a:latin typeface="+mj-lt"/>
                        </a:rPr>
                        <a:t>¡¡ PÁSATELO BIEN EN TU TIEMPO LIBRE !! 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¡¡ PÁSATELO BIEN EN TU T. LIBRE !! 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493326"/>
                  </a:ext>
                </a:extLst>
              </a:tr>
              <a:tr h="311849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16:00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TIROLINA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ROCÓDROMO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PIRAGÜISMO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ACTIVIDADES CON ANIMALES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TORRES MULTIAVENTURA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125508"/>
                  </a:ext>
                </a:extLst>
              </a:tr>
              <a:tr h="16367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474215"/>
                  </a:ext>
                </a:extLst>
              </a:tr>
              <a:tr h="183440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17:30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¡¡ MANTÉN LA ENERGÍA CON LA MERIENDA !!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660172"/>
                  </a:ext>
                </a:extLst>
              </a:tr>
              <a:tr h="256816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18:00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REFRÉSCATE EN LA PISCINA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JUEGO "LA MODA DEL EURO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PASEO EN BICI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TIRO CON ARCO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PASEO A CABALLO O TARTANA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JUEGO "LOS MAGOS DE LA MÚSICA"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952122"/>
                  </a:ext>
                </a:extLst>
              </a:tr>
              <a:tr h="221024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929794"/>
                  </a:ext>
                </a:extLst>
              </a:tr>
              <a:tr h="16367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19:00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DUCHAS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289789"/>
                  </a:ext>
                </a:extLst>
              </a:tr>
              <a:tr h="16367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20:30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¡¡ CENAR ES BUENO PARA LA SALUD !!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372521"/>
                  </a:ext>
                </a:extLst>
              </a:tr>
              <a:tr h="348538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22:00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effectLst/>
                          <a:latin typeface="+mj-lt"/>
                        </a:rPr>
                        <a:t>TU FIESTA DE BIENVENIDA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 smtClean="0">
                          <a:effectLst/>
                          <a:latin typeface="+mj-lt"/>
                        </a:rPr>
                        <a:t>NOCHE DE </a:t>
                      </a:r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MODA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 smtClean="0">
                          <a:effectLst/>
                          <a:latin typeface="+mj-lt"/>
                        </a:rPr>
                        <a:t>GYMKANA </a:t>
                      </a:r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DE LA OCA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effectLst/>
                          <a:latin typeface="+mj-lt"/>
                        </a:rPr>
                        <a:t>GALA SOLIDARIA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FUEGO DE CAMPAMENTO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effectLst/>
                          <a:latin typeface="+mj-lt"/>
                        </a:rPr>
                        <a:t>KARAOKE DINÁMICO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CINE EN LA LOMA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175625"/>
                  </a:ext>
                </a:extLst>
              </a:tr>
              <a:tr h="163675"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 dirty="0">
                          <a:effectLst/>
                          <a:latin typeface="+mj-lt"/>
                        </a:rPr>
                        <a:t>23:30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effectLst/>
                          <a:latin typeface="+mj-lt"/>
                        </a:rPr>
                        <a:t>BUENAS NOCHES Y ¡¡ FELICES SUEÑOS !!</a:t>
                      </a: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0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500" b="0" i="0" u="none" strike="noStrike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395" marR="6395" marT="63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910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4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TM02892315[[fn=Whisp]]</Template>
  <TotalTime>1869</TotalTime>
  <Words>763</Words>
  <Application>Microsoft Office PowerPoint</Application>
  <PresentationFormat>Presentación en pantalla (4:3)</PresentationFormat>
  <Paragraphs>242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Comic Sans MS</vt:lpstr>
      <vt:lpstr>Lucida Handwriting</vt:lpstr>
      <vt:lpstr>Wingdings 2</vt:lpstr>
      <vt:lpstr>HDOfficeLightV0</vt:lpstr>
      <vt:lpstr>Presentación de PowerPoint</vt:lpstr>
      <vt:lpstr>Presentación de PowerPoint</vt:lpstr>
      <vt:lpstr>¿Dónde se encuentra?</vt:lpstr>
      <vt:lpstr> Las instalaciones</vt:lpstr>
      <vt:lpstr>Presentación de PowerPoint</vt:lpstr>
      <vt:lpstr>Las clases de inglés</vt:lpstr>
      <vt:lpstr> Actividades y excursiones</vt:lpstr>
      <vt:lpstr>Presentación de PowerPoint</vt:lpstr>
      <vt:lpstr>Programa de actividades</vt:lpstr>
      <vt:lpstr>Presentación de PowerPoint</vt:lpstr>
      <vt:lpstr>  Learn, enjoy, BE TOP!!          </vt:lpstr>
    </vt:vector>
  </TitlesOfParts>
  <Company>Top School, S.L.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Bury St Edmunds Salesianos 2011</dc:title>
  <dc:creator>Libertad Sánchez</dc:creator>
  <cp:lastModifiedBy>Comercial2</cp:lastModifiedBy>
  <cp:revision>561</cp:revision>
  <dcterms:created xsi:type="dcterms:W3CDTF">2010-12-01T18:06:03Z</dcterms:created>
  <dcterms:modified xsi:type="dcterms:W3CDTF">2016-02-02T08:52:32Z</dcterms:modified>
</cp:coreProperties>
</file>