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1" r:id="rId2"/>
    <p:sldId id="268" r:id="rId3"/>
    <p:sldId id="272" r:id="rId4"/>
    <p:sldId id="257" r:id="rId5"/>
    <p:sldId id="263" r:id="rId6"/>
    <p:sldId id="270" r:id="rId7"/>
    <p:sldId id="271" r:id="rId8"/>
    <p:sldId id="256" r:id="rId9"/>
    <p:sldId id="27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0016" autoAdjust="0"/>
    <p:restoredTop sz="94660"/>
  </p:normalViewPr>
  <p:slideViewPr>
    <p:cSldViewPr snapToGrid="0" showGuides="1">
      <p:cViewPr varScale="1">
        <p:scale>
          <a:sx n="73" d="100"/>
          <a:sy n="73" d="100"/>
        </p:scale>
        <p:origin x="-42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pPr/>
              <a:t>1/29/2017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B80C674-7DFC-42FE-B9CD-82963CDB1557}" type="datetimeFigureOut">
              <a:rPr lang="en-US" dirty="0"/>
              <a:pPr/>
              <a:t>1/29/2017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076456F-F47D-4F25-8053-2A695DA0CA7D}" type="datetimeFigureOut">
              <a:rPr lang="en-US" dirty="0"/>
              <a:pPr/>
              <a:t>1/29/2017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D6C7379-69CC-4837-9905-BEBA22830C8A}" type="datetimeFigureOut">
              <a:rPr lang="en-US" dirty="0"/>
              <a:pPr/>
              <a:t>1/29/2017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9EB8B7E-8AEE-4F10-BFEE-C999AD004D36}" type="datetimeFigureOut">
              <a:rPr lang="en-US" dirty="0"/>
              <a:pPr/>
              <a:t>1/29/2017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smtClean="0"/>
              <a:t>Haga clic para modificar el estilo de texto del patrón</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smtClean="0"/>
              <a:t>Haga clic para modificar el estilo de texto del patrón</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8668F3F9-58BC-440B-B37B-805B9055EF92}" type="datetimeFigureOut">
              <a:rPr lang="en-US" dirty="0"/>
              <a:pPr/>
              <a:t>1/29/2017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0D5A53AF-48EA-489D-8260-9DCAB666386A}" type="datetimeFigureOut">
              <a:rPr lang="en-US" dirty="0"/>
              <a:pPr/>
              <a:t>1/29/2017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pPr/>
              <a:t>1/29/2017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pPr/>
              <a:t>1/29/2017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pPr/>
              <a:t>1/29/2017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 smtClean="0"/>
              <a:t>Haga clic para modificar el estilo de título del patrón</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pPr/>
              <a:t>1/29/2017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pPr/>
              <a:t>1/29/2017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20000" y="2505075"/>
            <a:ext cx="5025216"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smtClean="0"/>
              <a:t>Haga clic para modificar el estilo de texto del patrón</a:t>
            </a:r>
          </a:p>
        </p:txBody>
      </p:sp>
      <p:sp>
        <p:nvSpPr>
          <p:cNvPr id="6" name="Content Placeholder 5"/>
          <p:cNvSpPr>
            <a:spLocks noGrp="1"/>
          </p:cNvSpPr>
          <p:nvPr>
            <p:ph sz="quarter" idx="4"/>
          </p:nvPr>
        </p:nvSpPr>
        <p:spPr>
          <a:xfrm>
            <a:off x="6319840" y="2505075"/>
            <a:ext cx="503554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pPr/>
              <a:t>1/29/2017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pPr/>
              <a:t>1/29/2017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pPr/>
              <a:t>1/29/2017</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7D1BD23-6E54-4D9D-AD88-A2813C73CC25}" type="datetimeFigureOut">
              <a:rPr lang="en-US" dirty="0"/>
              <a:pPr/>
              <a:t>1/29/2017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471A834-4F3C-4AF9-9C74-05EC35A0F292}" type="datetimeFigureOut">
              <a:rPr lang="en-US" dirty="0"/>
              <a:pPr/>
              <a:t>1/29/2017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pPr/>
              <a:t>1/29/2017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YTqf9L8X8J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9inNwSQL6Gw" TargetMode="Externa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658691"/>
            <a:ext cx="7358904" cy="55191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Rectángulo"/>
          <p:cNvSpPr/>
          <p:nvPr/>
        </p:nvSpPr>
        <p:spPr>
          <a:xfrm>
            <a:off x="7619999" y="1423186"/>
            <a:ext cx="4122821" cy="3785652"/>
          </a:xfrm>
          <a:prstGeom prst="rect">
            <a:avLst/>
          </a:prstGeom>
        </p:spPr>
        <p:txBody>
          <a:bodyPr wrap="square">
            <a:spAutoFit/>
          </a:bodyPr>
          <a:lstStyle/>
          <a:p>
            <a:pPr algn="ctr"/>
            <a:r>
              <a:rPr lang="es-ES" sz="3600" b="1" dirty="0" smtClean="0">
                <a:solidFill>
                  <a:srgbClr val="FFC000"/>
                </a:solidFill>
                <a:latin typeface="Arial" panose="020B0604020202020204" pitchFamily="34" charset="0"/>
                <a:cs typeface="Arial" panose="020B0604020202020204" pitchFamily="34" charset="0"/>
              </a:rPr>
              <a:t>LUNES 30 </a:t>
            </a:r>
          </a:p>
          <a:p>
            <a:endParaRPr lang="es-ES" sz="3600" dirty="0" smtClean="0">
              <a:latin typeface="Arial" panose="020B0604020202020204" pitchFamily="34" charset="0"/>
              <a:cs typeface="Arial" panose="020B0604020202020204" pitchFamily="34" charset="0"/>
            </a:endParaRPr>
          </a:p>
          <a:p>
            <a:pPr algn="ctr"/>
            <a:r>
              <a:rPr lang="es-ES" sz="3600" dirty="0" smtClean="0">
                <a:latin typeface="Arial" panose="020B0604020202020204" pitchFamily="34" charset="0"/>
                <a:cs typeface="Arial" panose="020B0604020202020204" pitchFamily="34" charset="0"/>
              </a:rPr>
              <a:t>DÍA ESCOLAR DE</a:t>
            </a:r>
          </a:p>
          <a:p>
            <a:pPr algn="ctr"/>
            <a:r>
              <a:rPr lang="es-ES" sz="3600" dirty="0" smtClean="0">
                <a:latin typeface="Arial" panose="020B0604020202020204" pitchFamily="34" charset="0"/>
                <a:cs typeface="Arial" panose="020B0604020202020204" pitchFamily="34" charset="0"/>
              </a:rPr>
              <a:t> LA PAZ </a:t>
            </a:r>
          </a:p>
          <a:p>
            <a:pPr algn="ctr"/>
            <a:r>
              <a:rPr lang="es-ES" sz="3600" dirty="0" smtClean="0">
                <a:latin typeface="Arial" panose="020B0604020202020204" pitchFamily="34" charset="0"/>
                <a:cs typeface="Arial" panose="020B0604020202020204" pitchFamily="34" charset="0"/>
              </a:rPr>
              <a:t>Y </a:t>
            </a:r>
          </a:p>
          <a:p>
            <a:pPr algn="ctr"/>
            <a:r>
              <a:rPr lang="es-ES" sz="3600" dirty="0" smtClean="0">
                <a:latin typeface="Arial" panose="020B0604020202020204" pitchFamily="34" charset="0"/>
                <a:cs typeface="Arial" panose="020B0604020202020204" pitchFamily="34" charset="0"/>
              </a:rPr>
              <a:t>LA NO VIOLENCIA</a:t>
            </a:r>
          </a:p>
          <a:p>
            <a:endParaRPr lang="es-ES" sz="2400" dirty="0"/>
          </a:p>
        </p:txBody>
      </p:sp>
    </p:spTree>
    <p:extLst>
      <p:ext uri="{BB962C8B-B14F-4D97-AF65-F5344CB8AC3E}">
        <p14:creationId xmlns:p14="http://schemas.microsoft.com/office/powerpoint/2010/main" xmlns="" val="401769726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226514" y="182730"/>
            <a:ext cx="3738972" cy="523220"/>
          </a:xfrm>
          <a:prstGeom prst="rect">
            <a:avLst/>
          </a:prstGeom>
          <a:noFill/>
        </p:spPr>
        <p:txBody>
          <a:bodyPr wrap="none" rtlCol="0">
            <a:spAutoFit/>
          </a:bodyPr>
          <a:lstStyle/>
          <a:p>
            <a:r>
              <a:rPr lang="es-ES" sz="2800" b="1" dirty="0" smtClean="0">
                <a:solidFill>
                  <a:srgbClr val="FFC000"/>
                </a:solidFill>
              </a:rPr>
              <a:t>ORACIÓN POR LA PAZ</a:t>
            </a:r>
            <a:endParaRPr lang="es-ES" sz="2800" b="1" dirty="0">
              <a:solidFill>
                <a:srgbClr val="FFC000"/>
              </a:solidFill>
            </a:endParaRPr>
          </a:p>
        </p:txBody>
      </p:sp>
      <p:sp>
        <p:nvSpPr>
          <p:cNvPr id="3" name="2 Rectángulo"/>
          <p:cNvSpPr/>
          <p:nvPr/>
        </p:nvSpPr>
        <p:spPr>
          <a:xfrm>
            <a:off x="296214" y="705950"/>
            <a:ext cx="11526591" cy="3323987"/>
          </a:xfrm>
          <a:prstGeom prst="rect">
            <a:avLst/>
          </a:prstGeom>
        </p:spPr>
        <p:txBody>
          <a:bodyPr wrap="square">
            <a:spAutoFit/>
          </a:bodyPr>
          <a:lstStyle/>
          <a:p>
            <a:pPr algn="just">
              <a:lnSpc>
                <a:spcPct val="150000"/>
              </a:lnSpc>
            </a:pPr>
            <a:r>
              <a:rPr lang="es-ES" sz="2800" dirty="0">
                <a:latin typeface="Arial" panose="020B0604020202020204" pitchFamily="34" charset="0"/>
                <a:cs typeface="Arial" panose="020B0604020202020204" pitchFamily="34" charset="0"/>
              </a:rPr>
              <a:t>Hoy celebramos el DÍA ESCOLAR DE LA PAZ Y LA NO VIOLENCIA. En muchas ciudades del </a:t>
            </a:r>
            <a:r>
              <a:rPr lang="es-ES" sz="2800" dirty="0" smtClean="0">
                <a:latin typeface="Arial" panose="020B0604020202020204" pitchFamily="34" charset="0"/>
                <a:cs typeface="Arial" panose="020B0604020202020204" pitchFamily="34" charset="0"/>
              </a:rPr>
              <a:t>mundo y </a:t>
            </a:r>
            <a:r>
              <a:rPr lang="es-ES" sz="2800" dirty="0">
                <a:latin typeface="Arial" panose="020B0604020202020204" pitchFamily="34" charset="0"/>
                <a:cs typeface="Arial" panose="020B0604020202020204" pitchFamily="34" charset="0"/>
              </a:rPr>
              <a:t>en muchos </a:t>
            </a:r>
            <a:r>
              <a:rPr lang="es-ES" sz="2800" dirty="0" smtClean="0">
                <a:latin typeface="Arial" panose="020B0604020202020204" pitchFamily="34" charset="0"/>
                <a:cs typeface="Arial" panose="020B0604020202020204" pitchFamily="34" charset="0"/>
              </a:rPr>
              <a:t>colegios, </a:t>
            </a:r>
            <a:r>
              <a:rPr lang="es-ES" sz="2800" dirty="0">
                <a:latin typeface="Arial" panose="020B0604020202020204" pitchFamily="34" charset="0"/>
                <a:cs typeface="Arial" panose="020B0604020202020204" pitchFamily="34" charset="0"/>
              </a:rPr>
              <a:t>niños como </a:t>
            </a:r>
            <a:r>
              <a:rPr lang="es-ES" sz="2800" dirty="0" smtClean="0">
                <a:latin typeface="Arial" panose="020B0604020202020204" pitchFamily="34" charset="0"/>
                <a:cs typeface="Arial" panose="020B0604020202020204" pitchFamily="34" charset="0"/>
              </a:rPr>
              <a:t>nosotros, </a:t>
            </a:r>
            <a:r>
              <a:rPr lang="es-ES" sz="2800" dirty="0">
                <a:latin typeface="Arial" panose="020B0604020202020204" pitchFamily="34" charset="0"/>
                <a:cs typeface="Arial" panose="020B0604020202020204" pitchFamily="34" charset="0"/>
              </a:rPr>
              <a:t>celebran este día escolar de la Paz.</a:t>
            </a:r>
            <a:endParaRPr lang="es-ES" sz="2800" dirty="0" smtClean="0">
              <a:latin typeface="Arial" panose="020B0604020202020204" pitchFamily="34" charset="0"/>
              <a:cs typeface="Arial" panose="020B0604020202020204" pitchFamily="34" charset="0"/>
            </a:endParaRPr>
          </a:p>
          <a:p>
            <a:pPr algn="just">
              <a:lnSpc>
                <a:spcPct val="150000"/>
              </a:lnSpc>
            </a:pPr>
            <a:r>
              <a:rPr lang="es-ES" sz="2800" dirty="0" smtClean="0">
                <a:latin typeface="Arial" panose="020B0604020202020204" pitchFamily="34" charset="0"/>
                <a:cs typeface="Arial" panose="020B0604020202020204" pitchFamily="34" charset="0"/>
              </a:rPr>
              <a:t>Así que hoy, muy especialmente, nos preparamos para  hacer nuestra oración </a:t>
            </a:r>
            <a:r>
              <a:rPr lang="es-ES" sz="2800" dirty="0">
                <a:latin typeface="Arial" panose="020B0604020202020204" pitchFamily="34" charset="0"/>
                <a:cs typeface="Arial" panose="020B0604020202020204" pitchFamily="34" charset="0"/>
              </a:rPr>
              <a:t>por la paz del mundo. </a:t>
            </a:r>
            <a:endParaRPr lang="es-ES" sz="2800" dirty="0" smtClean="0">
              <a:latin typeface="Arial" panose="020B0604020202020204" pitchFamily="34" charset="0"/>
              <a:cs typeface="Arial" panose="020B0604020202020204" pitchFamily="34" charset="0"/>
            </a:endParaRPr>
          </a:p>
        </p:txBody>
      </p:sp>
      <p:pic>
        <p:nvPicPr>
          <p:cNvPr id="5" name="Imagen 4"/>
          <p:cNvPicPr>
            <a:picLocks noChangeAspect="1"/>
          </p:cNvPicPr>
          <p:nvPr/>
        </p:nvPicPr>
        <p:blipFill rotWithShape="1">
          <a:blip r:embed="rId2"/>
          <a:srcRect l="-235" t="13687" r="517" b="15045"/>
          <a:stretch/>
        </p:blipFill>
        <p:spPr>
          <a:xfrm>
            <a:off x="5293217" y="3599645"/>
            <a:ext cx="4559121" cy="3258355"/>
          </a:xfrm>
          <a:prstGeom prst="rect">
            <a:avLst/>
          </a:prstGeom>
          <a:ln>
            <a:noFill/>
          </a:ln>
          <a:effectLst>
            <a:softEdge rad="112500"/>
          </a:effectLst>
        </p:spPr>
      </p:pic>
    </p:spTree>
    <p:extLst>
      <p:ext uri="{BB962C8B-B14F-4D97-AF65-F5344CB8AC3E}">
        <p14:creationId xmlns:p14="http://schemas.microsoft.com/office/powerpoint/2010/main" xmlns="" val="183427337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528" t="1425" r="34445" b="1"/>
          <a:stretch/>
        </p:blipFill>
        <p:spPr>
          <a:xfrm>
            <a:off x="118536" y="1382719"/>
            <a:ext cx="5130798" cy="4375898"/>
          </a:xfrm>
          <a:prstGeom prst="rect">
            <a:avLst/>
          </a:prstGeom>
          <a:ln>
            <a:noFill/>
          </a:ln>
          <a:effectLst>
            <a:softEdge rad="112500"/>
          </a:effectLst>
        </p:spPr>
      </p:pic>
      <p:sp>
        <p:nvSpPr>
          <p:cNvPr id="4" name="Rectángulo 3"/>
          <p:cNvSpPr/>
          <p:nvPr/>
        </p:nvSpPr>
        <p:spPr>
          <a:xfrm>
            <a:off x="5249334" y="797510"/>
            <a:ext cx="6650414" cy="5262979"/>
          </a:xfrm>
          <a:prstGeom prst="rect">
            <a:avLst/>
          </a:prstGeom>
          <a:noFill/>
        </p:spPr>
        <p:txBody>
          <a:bodyPr wrap="square">
            <a:spAutoFit/>
          </a:bodyPr>
          <a:lstStyle/>
          <a:p>
            <a:pPr lvl="0" algn="just">
              <a:lnSpc>
                <a:spcPct val="150000"/>
              </a:lnSpc>
            </a:pPr>
            <a:r>
              <a:rPr lang="es-ES" sz="2800" dirty="0">
                <a:solidFill>
                  <a:prstClr val="white"/>
                </a:solidFill>
                <a:latin typeface="Arial" panose="020B0604020202020204" pitchFamily="34" charset="0"/>
                <a:cs typeface="Arial" panose="020B0604020202020204" pitchFamily="34" charset="0"/>
              </a:rPr>
              <a:t>¿Quién no desea la paz? Sin embargo vivimos en un mundo sin paz. La guerra, la violencia, el terrorismo son fruto del egoísmo, de la maldad de los hombres. El mismo origen tiene la codicia, la envidia, la injusticia, la indiferencia... causas de discordias, peleas, resentimientos...</a:t>
            </a:r>
          </a:p>
        </p:txBody>
      </p:sp>
    </p:spTree>
    <p:extLst>
      <p:ext uri="{BB962C8B-B14F-4D97-AF65-F5344CB8AC3E}">
        <p14:creationId xmlns:p14="http://schemas.microsoft.com/office/powerpoint/2010/main" xmlns="" val="22143937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31819" y="254787"/>
            <a:ext cx="11230377" cy="2677656"/>
          </a:xfrm>
          <a:prstGeom prst="rect">
            <a:avLst/>
          </a:prstGeom>
          <a:noFill/>
        </p:spPr>
        <p:txBody>
          <a:bodyPr wrap="square">
            <a:spAutoFit/>
          </a:bodyPr>
          <a:lstStyle/>
          <a:p>
            <a:pPr algn="just">
              <a:lnSpc>
                <a:spcPct val="150000"/>
              </a:lnSpc>
            </a:pPr>
            <a:r>
              <a:rPr lang="es-ES" sz="2800" dirty="0">
                <a:latin typeface="Arial" panose="020B0604020202020204" pitchFamily="34" charset="0"/>
                <a:cs typeface="Arial" panose="020B0604020202020204" pitchFamily="34" charset="0"/>
              </a:rPr>
              <a:t>Hoy queremos pedirle a Jesús, Príncipe de la </a:t>
            </a:r>
            <a:r>
              <a:rPr lang="es-ES" sz="2800" dirty="0" smtClean="0">
                <a:latin typeface="Arial" panose="020B0604020202020204" pitchFamily="34" charset="0"/>
                <a:cs typeface="Arial" panose="020B0604020202020204" pitchFamily="34" charset="0"/>
              </a:rPr>
              <a:t>Paz</a:t>
            </a:r>
            <a:r>
              <a:rPr lang="es-ES" sz="2800" dirty="0">
                <a:latin typeface="Arial" panose="020B0604020202020204" pitchFamily="34" charset="0"/>
                <a:cs typeface="Arial" panose="020B0604020202020204" pitchFamily="34" charset="0"/>
              </a:rPr>
              <a:t>, el don de la </a:t>
            </a:r>
            <a:r>
              <a:rPr lang="es-ES" sz="2800" dirty="0" smtClean="0">
                <a:latin typeface="Arial" panose="020B0604020202020204" pitchFamily="34" charset="0"/>
                <a:cs typeface="Arial" panose="020B0604020202020204" pitchFamily="34" charset="0"/>
              </a:rPr>
              <a:t>Paz </a:t>
            </a:r>
            <a:r>
              <a:rPr lang="es-ES" sz="2800" dirty="0">
                <a:latin typeface="Arial" panose="020B0604020202020204" pitchFamily="34" charset="0"/>
                <a:cs typeface="Arial" panose="020B0604020202020204" pitchFamily="34" charset="0"/>
              </a:rPr>
              <a:t>para el mundo, para nuestra sociedad, para nuestras </a:t>
            </a:r>
            <a:r>
              <a:rPr lang="es-ES" sz="2800" dirty="0" smtClean="0">
                <a:latin typeface="Arial" panose="020B0604020202020204" pitchFamily="34" charset="0"/>
                <a:cs typeface="Arial" panose="020B0604020202020204" pitchFamily="34" charset="0"/>
              </a:rPr>
              <a:t>familias, y en </a:t>
            </a:r>
            <a:r>
              <a:rPr lang="es-ES" sz="2800" dirty="0">
                <a:latin typeface="Arial" panose="020B0604020202020204" pitchFamily="34" charset="0"/>
                <a:cs typeface="Arial" panose="020B0604020202020204" pitchFamily="34" charset="0"/>
              </a:rPr>
              <a:t>especial, para nosotros mismos... porque no puede haber P</a:t>
            </a:r>
            <a:r>
              <a:rPr lang="es-ES" sz="2800" dirty="0" smtClean="0">
                <a:latin typeface="Arial" panose="020B0604020202020204" pitchFamily="34" charset="0"/>
                <a:cs typeface="Arial" panose="020B0604020202020204" pitchFamily="34" charset="0"/>
              </a:rPr>
              <a:t>az </a:t>
            </a:r>
            <a:r>
              <a:rPr lang="es-ES" sz="2800" dirty="0">
                <a:latin typeface="Arial" panose="020B0604020202020204" pitchFamily="34" charset="0"/>
                <a:cs typeface="Arial" panose="020B0604020202020204" pitchFamily="34" charset="0"/>
              </a:rPr>
              <a:t>a nuestro alrededor si no hay </a:t>
            </a:r>
            <a:r>
              <a:rPr lang="es-ES" sz="2800" dirty="0" smtClean="0">
                <a:latin typeface="Arial" panose="020B0604020202020204" pitchFamily="34" charset="0"/>
                <a:cs typeface="Arial" panose="020B0604020202020204" pitchFamily="34" charset="0"/>
              </a:rPr>
              <a:t>Paz </a:t>
            </a:r>
            <a:r>
              <a:rPr lang="es-ES" sz="2800" dirty="0">
                <a:latin typeface="Arial" panose="020B0604020202020204" pitchFamily="34" charset="0"/>
                <a:cs typeface="Arial" panose="020B0604020202020204" pitchFamily="34" charset="0"/>
              </a:rPr>
              <a:t>en nuestro corazón.</a:t>
            </a:r>
          </a:p>
        </p:txBody>
      </p:sp>
      <p:sp>
        <p:nvSpPr>
          <p:cNvPr id="6" name="Llamada rectangular redondeada 2"/>
          <p:cNvSpPr/>
          <p:nvPr/>
        </p:nvSpPr>
        <p:spPr>
          <a:xfrm>
            <a:off x="618186" y="3429000"/>
            <a:ext cx="2052902" cy="890311"/>
          </a:xfrm>
          <a:prstGeom prst="wedgeRoundRectCallout">
            <a:avLst>
              <a:gd name="adj1" fmla="val 32021"/>
              <a:gd name="adj2" fmla="val 124971"/>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b="1" dirty="0">
                <a:solidFill>
                  <a:schemeClr val="bg1"/>
                </a:solidFill>
              </a:rPr>
              <a:t>PINCHA AQUÍ  Y ESCUCHA</a:t>
            </a:r>
          </a:p>
        </p:txBody>
      </p:sp>
      <p:sp>
        <p:nvSpPr>
          <p:cNvPr id="7" name="Rectángulo 6"/>
          <p:cNvSpPr/>
          <p:nvPr/>
        </p:nvSpPr>
        <p:spPr>
          <a:xfrm>
            <a:off x="1518334" y="5110627"/>
            <a:ext cx="1718556" cy="923330"/>
          </a:xfrm>
          <a:prstGeom prst="rect">
            <a:avLst/>
          </a:prstGeom>
          <a:noFill/>
        </p:spPr>
        <p:txBody>
          <a:bodyPr wrap="square">
            <a:spAutoFit/>
          </a:bodyPr>
          <a:lstStyle/>
          <a:p>
            <a:r>
              <a:rPr lang="es-ES" dirty="0" smtClean="0">
                <a:hlinkClick r:id="rId2"/>
              </a:rPr>
              <a:t>//www.youtube.com/watch?v=YTqf9L8X8JM</a:t>
            </a:r>
            <a:endParaRPr lang="es-ES" dirty="0"/>
          </a:p>
        </p:txBody>
      </p:sp>
      <p:pic>
        <p:nvPicPr>
          <p:cNvPr id="9" name="Imagen 8"/>
          <p:cNvPicPr>
            <a:picLocks noChangeAspect="1"/>
          </p:cNvPicPr>
          <p:nvPr/>
        </p:nvPicPr>
        <p:blipFill>
          <a:blip r:embed="rId3"/>
          <a:stretch>
            <a:fillRect/>
          </a:stretch>
        </p:blipFill>
        <p:spPr>
          <a:xfrm>
            <a:off x="5112913" y="3025815"/>
            <a:ext cx="6246252" cy="3724328"/>
          </a:xfrm>
          <a:prstGeom prst="rect">
            <a:avLst/>
          </a:prstGeom>
          <a:ln>
            <a:noFill/>
          </a:ln>
          <a:effectLst>
            <a:softEdge rad="112500"/>
          </a:effectLst>
        </p:spPr>
      </p:pic>
    </p:spTree>
    <p:extLst>
      <p:ext uri="{BB962C8B-B14F-4D97-AF65-F5344CB8AC3E}">
        <p14:creationId xmlns:p14="http://schemas.microsoft.com/office/powerpoint/2010/main" xmlns="" val="17889951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6"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6461" y="482533"/>
            <a:ext cx="11839077" cy="6124754"/>
          </a:xfrm>
          <a:prstGeom prst="rect">
            <a:avLst/>
          </a:prstGeom>
        </p:spPr>
        <p:txBody>
          <a:bodyPr wrap="square">
            <a:spAutoFit/>
          </a:bodyPr>
          <a:lstStyle/>
          <a:p>
            <a:r>
              <a:rPr lang="es-ES" sz="2800" dirty="0">
                <a:solidFill>
                  <a:srgbClr val="FFC000"/>
                </a:solidFill>
              </a:rPr>
              <a:t>Oremos todos al Señor, </a:t>
            </a:r>
            <a:r>
              <a:rPr lang="es-ES" sz="2800" dirty="0" smtClean="0">
                <a:solidFill>
                  <a:srgbClr val="FFC000"/>
                </a:solidFill>
              </a:rPr>
              <a:t>Príncipe </a:t>
            </a:r>
            <a:r>
              <a:rPr lang="es-ES" sz="2800" dirty="0">
                <a:solidFill>
                  <a:srgbClr val="FFC000"/>
                </a:solidFill>
              </a:rPr>
              <a:t>de la Paz, diciendo: </a:t>
            </a:r>
            <a:endParaRPr lang="es-ES" sz="2800" dirty="0" smtClean="0">
              <a:solidFill>
                <a:srgbClr val="FFC000"/>
              </a:solidFill>
            </a:endParaRPr>
          </a:p>
          <a:p>
            <a:r>
              <a:rPr lang="es-ES" sz="2800" dirty="0" smtClean="0">
                <a:solidFill>
                  <a:srgbClr val="FFC000"/>
                </a:solidFill>
              </a:rPr>
              <a:t>-</a:t>
            </a:r>
            <a:r>
              <a:rPr lang="es-ES" sz="2800" b="1" dirty="0" smtClean="0">
                <a:solidFill>
                  <a:srgbClr val="FFC000"/>
                </a:solidFill>
              </a:rPr>
              <a:t>Escucha</a:t>
            </a:r>
            <a:r>
              <a:rPr lang="es-ES" sz="2800" b="1" dirty="0">
                <a:solidFill>
                  <a:srgbClr val="FFC000"/>
                </a:solidFill>
              </a:rPr>
              <a:t>, Señor, nuestra oración.</a:t>
            </a:r>
          </a:p>
          <a:p>
            <a:endParaRPr lang="es-ES" sz="2800" dirty="0"/>
          </a:p>
          <a:p>
            <a:pPr marL="457200" indent="-457200">
              <a:buAutoNum type="arabicPeriod"/>
            </a:pPr>
            <a:r>
              <a:rPr lang="es-ES" sz="2800" dirty="0" smtClean="0"/>
              <a:t>Para </a:t>
            </a:r>
            <a:r>
              <a:rPr lang="es-ES" sz="2800" dirty="0"/>
              <a:t>que la Palabra de Dios llegue al corazón de nuestros gobernantes, los transforme y los haga comprometerse en la búsqueda sincera de la paz, la justicia y el bienestar. </a:t>
            </a:r>
            <a:r>
              <a:rPr lang="es-ES" sz="2800" dirty="0" smtClean="0">
                <a:solidFill>
                  <a:srgbClr val="FFC000"/>
                </a:solidFill>
              </a:rPr>
              <a:t>Oremos.</a:t>
            </a:r>
          </a:p>
          <a:p>
            <a:pPr marL="457200" indent="-457200">
              <a:buAutoNum type="arabicPeriod"/>
            </a:pPr>
            <a:r>
              <a:rPr lang="es-ES" sz="2800" dirty="0" smtClean="0"/>
              <a:t>Para </a:t>
            </a:r>
            <a:r>
              <a:rPr lang="es-ES" sz="2800" dirty="0"/>
              <a:t>que acaben las guerras y los conflictos entre pueblos y naciones. </a:t>
            </a:r>
            <a:r>
              <a:rPr lang="es-ES" sz="2800" dirty="0" smtClean="0">
                <a:solidFill>
                  <a:srgbClr val="FFC000"/>
                </a:solidFill>
              </a:rPr>
              <a:t>Oremos.</a:t>
            </a:r>
          </a:p>
          <a:p>
            <a:pPr marL="457200" indent="-457200">
              <a:buAutoNum type="arabicPeriod"/>
            </a:pPr>
            <a:r>
              <a:rPr lang="es-ES" sz="2800" dirty="0" smtClean="0"/>
              <a:t>Para </a:t>
            </a:r>
            <a:r>
              <a:rPr lang="es-ES" sz="2800" dirty="0"/>
              <a:t>que las personas destruidas por el odio, el rencor, el resentimiento, la envidia, la indiferencia se superen y alcancen la paz. </a:t>
            </a:r>
            <a:r>
              <a:rPr lang="es-ES" sz="2800" dirty="0" smtClean="0">
                <a:solidFill>
                  <a:srgbClr val="FFC000"/>
                </a:solidFill>
              </a:rPr>
              <a:t>Oremos.</a:t>
            </a:r>
          </a:p>
          <a:p>
            <a:pPr marL="457200" indent="-457200">
              <a:buAutoNum type="arabicPeriod" startAt="4"/>
            </a:pPr>
            <a:r>
              <a:rPr lang="es-ES" sz="2800" dirty="0" smtClean="0"/>
              <a:t>Para </a:t>
            </a:r>
            <a:r>
              <a:rPr lang="es-ES" sz="2800" dirty="0"/>
              <a:t>que todos nosotros evitemos las discordias y seamos constructores de la paz. </a:t>
            </a:r>
            <a:r>
              <a:rPr lang="es-ES" sz="2800" dirty="0" smtClean="0">
                <a:solidFill>
                  <a:srgbClr val="FFC000"/>
                </a:solidFill>
              </a:rPr>
              <a:t>Oremos.</a:t>
            </a:r>
          </a:p>
          <a:p>
            <a:pPr marL="457200" indent="-457200">
              <a:buAutoNum type="arabicPeriod" startAt="4"/>
            </a:pPr>
            <a:r>
              <a:rPr lang="es-ES" sz="2800" dirty="0" smtClean="0"/>
              <a:t>Para </a:t>
            </a:r>
            <a:r>
              <a:rPr lang="es-ES" sz="2800" dirty="0"/>
              <a:t>que, unidos a Jesús, aprendamos a amar como Él amó, y construyamos un mundo  más justo y fraterno. </a:t>
            </a:r>
            <a:r>
              <a:rPr lang="es-ES" sz="2800" dirty="0">
                <a:solidFill>
                  <a:srgbClr val="FFC000"/>
                </a:solidFill>
              </a:rPr>
              <a:t>Oremos.</a:t>
            </a:r>
          </a:p>
        </p:txBody>
      </p:sp>
      <p:pic>
        <p:nvPicPr>
          <p:cNvPr id="3" name="Imagen 2"/>
          <p:cNvPicPr>
            <a:picLocks noChangeAspect="1"/>
          </p:cNvPicPr>
          <p:nvPr/>
        </p:nvPicPr>
        <p:blipFill>
          <a:blip r:embed="rId2"/>
          <a:stretch>
            <a:fillRect/>
          </a:stretch>
        </p:blipFill>
        <p:spPr>
          <a:xfrm>
            <a:off x="10032641" y="109905"/>
            <a:ext cx="1709805" cy="1553480"/>
          </a:xfrm>
          <a:prstGeom prst="rect">
            <a:avLst/>
          </a:prstGeom>
        </p:spPr>
      </p:pic>
    </p:spTree>
    <p:extLst>
      <p:ext uri="{BB962C8B-B14F-4D97-AF65-F5344CB8AC3E}">
        <p14:creationId xmlns:p14="http://schemas.microsoft.com/office/powerpoint/2010/main" xmlns="" val="187440240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404668" y="2942881"/>
            <a:ext cx="4194580" cy="3787078"/>
          </a:xfrm>
          <a:prstGeom prst="rect">
            <a:avLst/>
          </a:prstGeom>
          <a:ln>
            <a:noFill/>
          </a:ln>
          <a:effectLst>
            <a:softEdge rad="112500"/>
          </a:effectLst>
        </p:spPr>
      </p:pic>
      <p:sp>
        <p:nvSpPr>
          <p:cNvPr id="2" name="1 Rectángulo"/>
          <p:cNvSpPr/>
          <p:nvPr/>
        </p:nvSpPr>
        <p:spPr>
          <a:xfrm>
            <a:off x="404668" y="246954"/>
            <a:ext cx="11121924" cy="2457083"/>
          </a:xfrm>
          <a:prstGeom prst="rect">
            <a:avLst/>
          </a:prstGeom>
        </p:spPr>
        <p:txBody>
          <a:bodyPr wrap="square">
            <a:spAutoFit/>
          </a:bodyPr>
          <a:lstStyle/>
          <a:p>
            <a:pPr algn="ctr">
              <a:spcAft>
                <a:spcPts val="1300"/>
              </a:spcAft>
            </a:pPr>
            <a:r>
              <a:rPr lang="es-ES" sz="2400" b="1" dirty="0">
                <a:solidFill>
                  <a:srgbClr val="FFC000"/>
                </a:solidFill>
                <a:latin typeface="Arial" panose="020B0604020202020204" pitchFamily="34" charset="0"/>
                <a:ea typeface="Times New Roman"/>
                <a:cs typeface="Arial" panose="020B0604020202020204" pitchFamily="34" charset="0"/>
              </a:rPr>
              <a:t>BIENAVENTURANZAS PARA LA CONVIVENCIA</a:t>
            </a:r>
            <a:endParaRPr lang="es-ES" sz="2400" dirty="0">
              <a:solidFill>
                <a:srgbClr val="FFC000"/>
              </a:solidFill>
              <a:latin typeface="Arial" panose="020B0604020202020204" pitchFamily="34" charset="0"/>
              <a:ea typeface="Times New Roman"/>
              <a:cs typeface="Arial" panose="020B0604020202020204" pitchFamily="34" charset="0"/>
            </a:endParaRPr>
          </a:p>
          <a:p>
            <a:pPr marL="342900" lvl="0" indent="-342900" algn="just">
              <a:lnSpc>
                <a:spcPct val="150000"/>
              </a:lnSpc>
              <a:spcAft>
                <a:spcPts val="1300"/>
              </a:spcAft>
              <a:buFont typeface="Symbol"/>
              <a:buChar char=""/>
            </a:pPr>
            <a:r>
              <a:rPr lang="es-ES" sz="2400" dirty="0">
                <a:latin typeface="Arial" panose="020B0604020202020204" pitchFamily="34" charset="0"/>
                <a:ea typeface="Times New Roman"/>
                <a:cs typeface="Arial" panose="020B0604020202020204" pitchFamily="34" charset="0"/>
              </a:rPr>
              <a:t>Bienaventurados los que a nadie consideran extranjero en este mundo.</a:t>
            </a:r>
          </a:p>
          <a:p>
            <a:pPr marL="342900" lvl="0" indent="-342900" algn="just">
              <a:lnSpc>
                <a:spcPct val="150000"/>
              </a:lnSpc>
              <a:spcAft>
                <a:spcPts val="1300"/>
              </a:spcAft>
              <a:buFont typeface="Symbol"/>
              <a:buChar char=""/>
            </a:pPr>
            <a:r>
              <a:rPr lang="es-ES" sz="2400" dirty="0">
                <a:latin typeface="Arial" panose="020B0604020202020204" pitchFamily="34" charset="0"/>
                <a:ea typeface="Times New Roman"/>
                <a:cs typeface="Arial" panose="020B0604020202020204" pitchFamily="34" charset="0"/>
              </a:rPr>
              <a:t>Bienaventurados los que a nadie discriminan ni por la raza ni por su credo religioso, ni por el sexo, ni por el nivel social, económico o intelectual</a:t>
            </a:r>
            <a:r>
              <a:rPr lang="es-ES" sz="2400" dirty="0" smtClean="0">
                <a:latin typeface="Arial" panose="020B0604020202020204" pitchFamily="34" charset="0"/>
                <a:ea typeface="Times New Roman"/>
                <a:cs typeface="Arial" panose="020B0604020202020204" pitchFamily="34" charset="0"/>
              </a:rPr>
              <a:t>.</a:t>
            </a:r>
            <a:endParaRPr lang="es-ES" sz="2400" dirty="0">
              <a:latin typeface="Arial" panose="020B0604020202020204" pitchFamily="34" charset="0"/>
              <a:ea typeface="Times New Roman"/>
              <a:cs typeface="Arial" panose="020B0604020202020204" pitchFamily="34" charset="0"/>
            </a:endParaRPr>
          </a:p>
        </p:txBody>
      </p:sp>
      <p:sp>
        <p:nvSpPr>
          <p:cNvPr id="4" name="Rectángulo 3"/>
          <p:cNvSpPr/>
          <p:nvPr/>
        </p:nvSpPr>
        <p:spPr>
          <a:xfrm>
            <a:off x="4812406" y="2767905"/>
            <a:ext cx="6714186" cy="4137030"/>
          </a:xfrm>
          <a:prstGeom prst="rect">
            <a:avLst/>
          </a:prstGeom>
        </p:spPr>
        <p:txBody>
          <a:bodyPr wrap="square">
            <a:spAutoFit/>
          </a:bodyPr>
          <a:lstStyle/>
          <a:p>
            <a:pPr marL="342900" lvl="0" indent="-342900" algn="just">
              <a:lnSpc>
                <a:spcPct val="150000"/>
              </a:lnSpc>
              <a:spcAft>
                <a:spcPts val="1300"/>
              </a:spcAft>
              <a:buFont typeface="Symbol"/>
              <a:buChar char=""/>
            </a:pPr>
            <a:r>
              <a:rPr lang="es-ES" sz="2400" dirty="0">
                <a:solidFill>
                  <a:prstClr val="white"/>
                </a:solidFill>
                <a:latin typeface="Arial" panose="020B0604020202020204" pitchFamily="34" charset="0"/>
                <a:ea typeface="Times New Roman"/>
                <a:cs typeface="Arial" panose="020B0604020202020204" pitchFamily="34" charset="0"/>
              </a:rPr>
              <a:t>Bienaventurados los que acogen con los brazos abiertos y llenos de calor humano a las personas que tienen que huir de las guerras, el hambre y la miseria.</a:t>
            </a:r>
          </a:p>
          <a:p>
            <a:pPr marL="342900" lvl="0" indent="-342900" algn="just">
              <a:lnSpc>
                <a:spcPct val="150000"/>
              </a:lnSpc>
              <a:spcAft>
                <a:spcPts val="1300"/>
              </a:spcAft>
              <a:buFont typeface="Symbol"/>
              <a:buChar char=""/>
            </a:pPr>
            <a:r>
              <a:rPr lang="es-ES" sz="2400" dirty="0">
                <a:solidFill>
                  <a:prstClr val="white"/>
                </a:solidFill>
                <a:latin typeface="Arial" panose="020B0604020202020204" pitchFamily="34" charset="0"/>
                <a:ea typeface="Times New Roman"/>
                <a:cs typeface="Arial" panose="020B0604020202020204" pitchFamily="34" charset="0"/>
              </a:rPr>
              <a:t>Bienaventurados los que comprenden y aceptan al otro frente a la tentación de creerse mejores.</a:t>
            </a:r>
            <a:endParaRPr lang="es-ES" sz="2400" i="1" dirty="0">
              <a:solidFill>
                <a:prstClr val="white"/>
              </a:solidFill>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xmlns="" val="127594118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9607" y="350762"/>
            <a:ext cx="11586966" cy="2475037"/>
          </a:xfrm>
          <a:prstGeom prst="rect">
            <a:avLst/>
          </a:prstGeom>
        </p:spPr>
        <p:txBody>
          <a:bodyPr wrap="square">
            <a:spAutoFit/>
          </a:bodyPr>
          <a:lstStyle/>
          <a:p>
            <a:pPr marL="342900" lvl="0" indent="-342900" algn="just">
              <a:lnSpc>
                <a:spcPct val="150000"/>
              </a:lnSpc>
              <a:spcAft>
                <a:spcPts val="1300"/>
              </a:spcAft>
              <a:buFont typeface="Symbol"/>
              <a:buChar char=""/>
            </a:pPr>
            <a:r>
              <a:rPr lang="es-ES" sz="2400" dirty="0">
                <a:solidFill>
                  <a:prstClr val="white"/>
                </a:solidFill>
                <a:latin typeface="Arial" panose="020B0604020202020204" pitchFamily="34" charset="0"/>
                <a:ea typeface="Times New Roman"/>
                <a:cs typeface="Arial" panose="020B0604020202020204" pitchFamily="34" charset="0"/>
              </a:rPr>
              <a:t>Bienaventurados los que promueven el espíritu de comunidad frente al individualismo.</a:t>
            </a:r>
          </a:p>
          <a:p>
            <a:pPr marL="342900" lvl="0" indent="-342900" algn="just">
              <a:lnSpc>
                <a:spcPct val="150000"/>
              </a:lnSpc>
              <a:spcAft>
                <a:spcPts val="1300"/>
              </a:spcAft>
              <a:buFont typeface="Symbol"/>
              <a:buChar char=""/>
            </a:pPr>
            <a:r>
              <a:rPr lang="es-ES" sz="2400" dirty="0">
                <a:solidFill>
                  <a:prstClr val="white"/>
                </a:solidFill>
                <a:latin typeface="Arial" panose="020B0604020202020204" pitchFamily="34" charset="0"/>
                <a:ea typeface="Times New Roman"/>
                <a:cs typeface="Arial" panose="020B0604020202020204" pitchFamily="34" charset="0"/>
              </a:rPr>
              <a:t>Bienaventurados los que en un mundo insolidario colaboran  para implantar  la justicia y la solidaridad</a:t>
            </a:r>
            <a:r>
              <a:rPr lang="es-ES" sz="2400" dirty="0" smtClean="0">
                <a:solidFill>
                  <a:prstClr val="white"/>
                </a:solidFill>
                <a:latin typeface="Arial" panose="020B0604020202020204" pitchFamily="34" charset="0"/>
                <a:ea typeface="Times New Roman"/>
                <a:cs typeface="Arial" panose="020B0604020202020204" pitchFamily="34" charset="0"/>
              </a:rPr>
              <a:t>.</a:t>
            </a:r>
            <a:endParaRPr lang="es-ES" sz="2400" dirty="0">
              <a:solidFill>
                <a:prstClr val="white"/>
              </a:solidFill>
              <a:latin typeface="Arial" panose="020B0604020202020204" pitchFamily="34" charset="0"/>
              <a:ea typeface="Times New Roman"/>
              <a:cs typeface="Arial" panose="020B0604020202020204" pitchFamily="34" charset="0"/>
            </a:endParaRPr>
          </a:p>
        </p:txBody>
      </p:sp>
      <p:pic>
        <p:nvPicPr>
          <p:cNvPr id="3" name="Imagen 2"/>
          <p:cNvPicPr>
            <a:picLocks noChangeAspect="1"/>
          </p:cNvPicPr>
          <p:nvPr/>
        </p:nvPicPr>
        <p:blipFill>
          <a:blip r:embed="rId2"/>
          <a:stretch>
            <a:fillRect/>
          </a:stretch>
        </p:blipFill>
        <p:spPr>
          <a:xfrm>
            <a:off x="7765022" y="3338848"/>
            <a:ext cx="4286250" cy="3219450"/>
          </a:xfrm>
          <a:prstGeom prst="rect">
            <a:avLst/>
          </a:prstGeom>
        </p:spPr>
      </p:pic>
      <p:sp>
        <p:nvSpPr>
          <p:cNvPr id="4" name="Rectángulo 3"/>
          <p:cNvSpPr/>
          <p:nvPr/>
        </p:nvSpPr>
        <p:spPr>
          <a:xfrm>
            <a:off x="219607" y="3195622"/>
            <a:ext cx="7108472" cy="3213700"/>
          </a:xfrm>
          <a:prstGeom prst="rect">
            <a:avLst/>
          </a:prstGeom>
        </p:spPr>
        <p:txBody>
          <a:bodyPr wrap="square">
            <a:spAutoFit/>
          </a:bodyPr>
          <a:lstStyle/>
          <a:p>
            <a:pPr marL="342900" lvl="0" indent="-342900" algn="just">
              <a:spcAft>
                <a:spcPts val="1300"/>
              </a:spcAft>
              <a:buFont typeface="Symbol"/>
              <a:buChar char=""/>
            </a:pPr>
            <a:r>
              <a:rPr lang="es-ES" sz="2400" dirty="0">
                <a:solidFill>
                  <a:prstClr val="white"/>
                </a:solidFill>
                <a:latin typeface="Arial" panose="020B0604020202020204" pitchFamily="34" charset="0"/>
                <a:ea typeface="Times New Roman"/>
                <a:cs typeface="Arial" panose="020B0604020202020204" pitchFamily="34" charset="0"/>
              </a:rPr>
              <a:t>Bienaventurados los que más allá del desconocimiento de lenguas y culturas aprenden a comunicarse mediante el lenguaje universal del amor.</a:t>
            </a:r>
          </a:p>
          <a:p>
            <a:pPr marL="342900" lvl="0" indent="-342900" algn="just">
              <a:spcAft>
                <a:spcPts val="1300"/>
              </a:spcAft>
              <a:buFont typeface="Symbol"/>
              <a:buChar char=""/>
            </a:pPr>
            <a:r>
              <a:rPr lang="es-ES" sz="2400" dirty="0">
                <a:solidFill>
                  <a:prstClr val="white"/>
                </a:solidFill>
                <a:latin typeface="Arial" panose="020B0604020202020204" pitchFamily="34" charset="0"/>
                <a:ea typeface="Times New Roman"/>
                <a:cs typeface="Arial" panose="020B0604020202020204" pitchFamily="34" charset="0"/>
              </a:rPr>
              <a:t>Bienaventurados, inmensamente felices seréis, vosotros y vosotras, cuando abráis vuestro corazón a los demás y acojáis a todos como a hermanos.</a:t>
            </a:r>
          </a:p>
        </p:txBody>
      </p:sp>
    </p:spTree>
    <p:extLst>
      <p:ext uri="{BB962C8B-B14F-4D97-AF65-F5344CB8AC3E}">
        <p14:creationId xmlns:p14="http://schemas.microsoft.com/office/powerpoint/2010/main" xmlns="" val="345050072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lamada rectangular redondeada 2"/>
          <p:cNvSpPr/>
          <p:nvPr/>
        </p:nvSpPr>
        <p:spPr>
          <a:xfrm>
            <a:off x="6284840" y="4370624"/>
            <a:ext cx="2647950" cy="1104900"/>
          </a:xfrm>
          <a:prstGeom prst="wedgeRoundRectCallout">
            <a:avLst>
              <a:gd name="adj1" fmla="val 69028"/>
              <a:gd name="adj2" fmla="val 814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b="1" dirty="0">
                <a:solidFill>
                  <a:schemeClr val="bg1"/>
                </a:solidFill>
              </a:rPr>
              <a:t>PINCHA AQUÍ  Y </a:t>
            </a:r>
            <a:r>
              <a:rPr lang="es-ES" b="1" dirty="0" smtClean="0">
                <a:solidFill>
                  <a:schemeClr val="bg1"/>
                </a:solidFill>
              </a:rPr>
              <a:t>ESCUCHA</a:t>
            </a:r>
          </a:p>
          <a:p>
            <a:pPr algn="ctr" eaLnBrk="1" fontAlgn="auto" hangingPunct="1">
              <a:spcBef>
                <a:spcPts val="0"/>
              </a:spcBef>
              <a:spcAft>
                <a:spcPts val="0"/>
              </a:spcAft>
              <a:defRPr/>
            </a:pPr>
            <a:r>
              <a:rPr lang="es-ES" b="1" dirty="0" smtClean="0">
                <a:solidFill>
                  <a:schemeClr val="bg1"/>
                </a:solidFill>
              </a:rPr>
              <a:t>“Es tiempo de cambiar”</a:t>
            </a:r>
            <a:endParaRPr lang="es-ES" b="1" dirty="0">
              <a:solidFill>
                <a:schemeClr val="bg1"/>
              </a:solidFill>
            </a:endParaRPr>
          </a:p>
        </p:txBody>
      </p:sp>
      <p:pic>
        <p:nvPicPr>
          <p:cNvPr id="11" name="Imagen 10"/>
          <p:cNvPicPr>
            <a:picLocks noChangeAspect="1"/>
          </p:cNvPicPr>
          <p:nvPr/>
        </p:nvPicPr>
        <p:blipFill>
          <a:blip r:embed="rId2"/>
          <a:stretch>
            <a:fillRect/>
          </a:stretch>
        </p:blipFill>
        <p:spPr>
          <a:xfrm>
            <a:off x="296832" y="431035"/>
            <a:ext cx="4731894" cy="6118004"/>
          </a:xfrm>
          <a:prstGeom prst="rect">
            <a:avLst/>
          </a:prstGeom>
          <a:ln>
            <a:noFill/>
          </a:ln>
          <a:effectLst>
            <a:softEdge rad="112500"/>
          </a:effectLst>
        </p:spPr>
      </p:pic>
      <p:sp>
        <p:nvSpPr>
          <p:cNvPr id="9" name="Rectángulo 8"/>
          <p:cNvSpPr/>
          <p:nvPr/>
        </p:nvSpPr>
        <p:spPr>
          <a:xfrm>
            <a:off x="5460641" y="1016892"/>
            <a:ext cx="5783887" cy="2862322"/>
          </a:xfrm>
          <a:prstGeom prst="rect">
            <a:avLst/>
          </a:prstGeom>
        </p:spPr>
        <p:txBody>
          <a:bodyPr wrap="square">
            <a:spAutoFit/>
          </a:bodyPr>
          <a:lstStyle/>
          <a:p>
            <a:pPr algn="just">
              <a:lnSpc>
                <a:spcPct val="150000"/>
              </a:lnSpc>
            </a:pPr>
            <a:r>
              <a:rPr lang="es-ES" sz="2400" dirty="0" smtClean="0"/>
              <a:t>Ahora coge las manos de los compañeros más próximos, y así en cadena oiremos esta canción sintiendo lo que escuchamos …., por la unión de todos nosotros y por la paz del mundo.</a:t>
            </a:r>
          </a:p>
        </p:txBody>
      </p:sp>
      <p:sp>
        <p:nvSpPr>
          <p:cNvPr id="10" name="Rectángulo 9"/>
          <p:cNvSpPr/>
          <p:nvPr/>
        </p:nvSpPr>
        <p:spPr>
          <a:xfrm>
            <a:off x="9796621" y="5071711"/>
            <a:ext cx="1640381" cy="1477328"/>
          </a:xfrm>
          <a:prstGeom prst="rect">
            <a:avLst/>
          </a:prstGeom>
        </p:spPr>
        <p:txBody>
          <a:bodyPr wrap="square">
            <a:spAutoFit/>
          </a:bodyPr>
          <a:lstStyle/>
          <a:p>
            <a:r>
              <a:rPr lang="es-ES" dirty="0" smtClean="0"/>
              <a:t> </a:t>
            </a:r>
            <a:r>
              <a:rPr lang="es-ES" dirty="0" smtClean="0">
                <a:hlinkClick r:id="rId3"/>
              </a:rPr>
              <a:t>https://www.youtube.com/watch?v=9inNwSQL6Gw</a:t>
            </a:r>
            <a:endParaRPr lang="es-ES" dirty="0"/>
          </a:p>
        </p:txBody>
      </p:sp>
    </p:spTree>
    <p:extLst>
      <p:ext uri="{BB962C8B-B14F-4D97-AF65-F5344CB8AC3E}">
        <p14:creationId xmlns:p14="http://schemas.microsoft.com/office/powerpoint/2010/main" xmlns="" val="1070959169"/>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5"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anim calcmode="lin" valueType="num">
                                      <p:cBhvr>
                                        <p:cTn id="13" dur="2000" fill="hold"/>
                                        <p:tgtEl>
                                          <p:spTgt spid="11"/>
                                        </p:tgtEl>
                                        <p:attrNameLst>
                                          <p:attrName>ppt_w</p:attrName>
                                        </p:attrNameLst>
                                      </p:cBhvr>
                                      <p:tavLst>
                                        <p:tav tm="0" fmla="#ppt_w*sin(2.5*pi*$)">
                                          <p:val>
                                            <p:fltVal val="0"/>
                                          </p:val>
                                        </p:tav>
                                        <p:tav tm="100000">
                                          <p:val>
                                            <p:fltVal val="1"/>
                                          </p:val>
                                        </p:tav>
                                      </p:tavLst>
                                    </p:anim>
                                    <p:anim calcmode="lin" valueType="num">
                                      <p:cBhvr>
                                        <p:cTn id="14"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VIRGEN.jpg"/>
          <p:cNvPicPr>
            <a:picLocks noChangeAspect="1"/>
          </p:cNvPicPr>
          <p:nvPr/>
        </p:nvPicPr>
        <p:blipFill>
          <a:blip r:embed="rId2"/>
          <a:srcRect l="2568" r="40142" b="2617"/>
          <a:stretch>
            <a:fillRect/>
          </a:stretch>
        </p:blipFill>
        <p:spPr>
          <a:xfrm>
            <a:off x="169818" y="2070202"/>
            <a:ext cx="4663439" cy="4787798"/>
          </a:xfrm>
          <a:prstGeom prst="rect">
            <a:avLst/>
          </a:prstGeom>
          <a:ln>
            <a:noFill/>
          </a:ln>
          <a:effectLst>
            <a:softEdge rad="112500"/>
          </a:effectLst>
        </p:spPr>
      </p:pic>
      <p:sp>
        <p:nvSpPr>
          <p:cNvPr id="9" name="Rectángulo 8"/>
          <p:cNvSpPr/>
          <p:nvPr/>
        </p:nvSpPr>
        <p:spPr>
          <a:xfrm>
            <a:off x="4023360" y="0"/>
            <a:ext cx="8168640" cy="6217920"/>
          </a:xfrm>
          <a:prstGeom prst="cloud">
            <a:avLst/>
          </a:prstGeom>
          <a:solidFill>
            <a:schemeClr val="accent1">
              <a:lumMod val="20000"/>
              <a:lumOff val="80000"/>
            </a:schemeClr>
          </a:solidFill>
        </p:spPr>
        <p:txBody>
          <a:bodyPr wrap="square">
            <a:spAutoFit/>
          </a:bodyPr>
          <a:lstStyle/>
          <a:p>
            <a:pPr algn="just">
              <a:lnSpc>
                <a:spcPct val="150000"/>
              </a:lnSpc>
            </a:pPr>
            <a:r>
              <a:rPr lang="es-ES" sz="2400" dirty="0" smtClean="0">
                <a:solidFill>
                  <a:schemeClr val="tx2">
                    <a:lumMod val="75000"/>
                  </a:schemeClr>
                </a:solidFill>
              </a:rPr>
              <a:t>Antes de comenzar con nuestras actividades diarias, todos unidos, en pie y formando un círculo, recemos a nuestra madre, la Virgen María, pidiéndole que ella sea nuestra paloma que lleve nuestro mensaje de PAZ a Dios.</a:t>
            </a:r>
          </a:p>
          <a:p>
            <a:pPr algn="just">
              <a:lnSpc>
                <a:spcPct val="150000"/>
              </a:lnSpc>
            </a:pPr>
            <a:r>
              <a:rPr lang="es-ES" sz="2400" dirty="0" smtClean="0">
                <a:solidFill>
                  <a:schemeClr val="tx2">
                    <a:lumMod val="75000"/>
                  </a:schemeClr>
                </a:solidFill>
              </a:rPr>
              <a:t>DIOS TE SALVE….</a:t>
            </a:r>
          </a:p>
        </p:txBody>
      </p:sp>
      <p:pic>
        <p:nvPicPr>
          <p:cNvPr id="13" name="12 Imagen" descr="Paz-Tierra-84677.gif"/>
          <p:cNvPicPr>
            <a:picLocks noChangeAspect="1"/>
          </p:cNvPicPr>
          <p:nvPr/>
        </p:nvPicPr>
        <p:blipFill>
          <a:blip r:embed="rId3"/>
          <a:stretch>
            <a:fillRect/>
          </a:stretch>
        </p:blipFill>
        <p:spPr>
          <a:xfrm>
            <a:off x="8360229" y="4232365"/>
            <a:ext cx="3227677" cy="2540762"/>
          </a:xfrm>
          <a:prstGeom prst="rect">
            <a:avLst/>
          </a:prstGeom>
        </p:spPr>
      </p:pic>
    </p:spTree>
    <p:extLst>
      <p:ext uri="{BB962C8B-B14F-4D97-AF65-F5344CB8AC3E}">
        <p14:creationId xmlns:p14="http://schemas.microsoft.com/office/powerpoint/2010/main" xmlns="" val="10709591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Profundidad">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Profundidad</Template>
  <TotalTime>276</TotalTime>
  <Words>589</Words>
  <Application>Microsoft Office PowerPoint</Application>
  <PresentationFormat>Personalizado</PresentationFormat>
  <Paragraphs>36</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Profundidad</vt:lpstr>
      <vt:lpstr>Diapositiva 1</vt:lpstr>
      <vt:lpstr>Diapositiva 2</vt:lpstr>
      <vt:lpstr>Diapositiva 3</vt:lpstr>
      <vt:lpstr>Diapositiva 4</vt:lpstr>
      <vt:lpstr>Diapositiva 5</vt:lpstr>
      <vt:lpstr>Diapositiva 6</vt:lpstr>
      <vt:lpstr>Diapositiva 7</vt:lpstr>
      <vt:lpstr>Diapositiva 8</vt:lpstr>
      <vt:lpstr>Diapositiva 9</vt:lpstr>
    </vt:vector>
  </TitlesOfParts>
  <Company>http://www.centor.mx.gd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Centor</dc:creator>
  <cp:lastModifiedBy>alberto</cp:lastModifiedBy>
  <cp:revision>35</cp:revision>
  <dcterms:created xsi:type="dcterms:W3CDTF">2017-01-26T19:31:38Z</dcterms:created>
  <dcterms:modified xsi:type="dcterms:W3CDTF">2017-01-29T20:02:14Z</dcterms:modified>
</cp:coreProperties>
</file>