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6" r:id="rId4"/>
    <p:sldId id="268" r:id="rId5"/>
    <p:sldId id="262" r:id="rId6"/>
    <p:sldId id="267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26/05/2020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26/05/2020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26/05/2020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26/05/2020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26/05/2020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26/05/2020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26/05/2020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E77E-C978-463B-A721-CE315D6AAEA6}" type="datetimeFigureOut">
              <a:rPr lang="es-ES" smtClean="0"/>
              <a:pPr/>
              <a:t>26/05/2020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50E77E-C978-463B-A721-CE315D6AAEA6}" type="datetimeFigureOut">
              <a:rPr lang="es-ES" smtClean="0"/>
              <a:pPr/>
              <a:t>26/05/2020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472CEB-B38C-48BC-9764-C3652383EA9A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youtube.com/watch?v=DEpCqhhgov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2971607" cy="4168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ángulo 4"/>
          <p:cNvSpPr>
            <a:spLocks noChangeArrowheads="1"/>
          </p:cNvSpPr>
          <p:nvPr/>
        </p:nvSpPr>
        <p:spPr bwMode="auto">
          <a:xfrm>
            <a:off x="4000496" y="4286256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698750" algn="ctr"/>
                <a:tab pos="5399088" algn="r"/>
              </a:tabLst>
              <a:defRPr/>
            </a:pPr>
            <a:r>
              <a:rPr lang="es-ES" alt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Colegio  “La Purísima”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698750" algn="ctr"/>
                <a:tab pos="5399088" algn="r"/>
              </a:tabLst>
              <a:defRPr/>
            </a:pPr>
            <a:r>
              <a:rPr lang="es-ES" alt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Callosa de Segura       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698750" algn="ctr"/>
                <a:tab pos="5399088" algn="r"/>
              </a:tabLst>
              <a:defRPr/>
            </a:pPr>
            <a:r>
              <a:rPr lang="en-US" altLang="es-E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Carmelitas</a:t>
            </a:r>
            <a:r>
              <a:rPr lang="en-US" alt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Misioneras</a:t>
            </a:r>
            <a:r>
              <a:rPr lang="en-US" alt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Teresianas</a:t>
            </a:r>
            <a:r>
              <a:rPr lang="en-US" alt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s-ES" alt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ángulo 6"/>
          <p:cNvSpPr/>
          <p:nvPr/>
        </p:nvSpPr>
        <p:spPr>
          <a:xfrm>
            <a:off x="3286116" y="1000108"/>
            <a:ext cx="487588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Juev</a:t>
            </a:r>
            <a:r>
              <a:rPr lang="es-E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es 28/5/2020</a:t>
            </a:r>
            <a:endParaRPr lang="es-E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14942" y="2285992"/>
            <a:ext cx="1855787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7158" y="2025908"/>
            <a:ext cx="45005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B0F0"/>
                </a:solidFill>
                <a:latin typeface="Comic Sans MS" pitchFamily="66" charset="0"/>
              </a:rPr>
              <a:t>La romería del Rocío es una celebración popular y religiosa en honor a la Virgen del Rocío. Se celebra el fin de semana del domingo de Pentecostés, esto es, el próximo fin de semana. </a:t>
            </a:r>
          </a:p>
          <a:p>
            <a:pPr algn="ctr"/>
            <a:r>
              <a:rPr lang="es-ES" sz="2800" dirty="0" smtClean="0">
                <a:solidFill>
                  <a:srgbClr val="00B0F0"/>
                </a:solidFill>
                <a:latin typeface="Comic Sans MS" pitchFamily="66" charset="0"/>
              </a:rPr>
              <a:t>Esta romería conmemora el descenso del Espíritu Santo.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28794" y="428604"/>
            <a:ext cx="4081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ln w="1143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¿Sabías qué?</a:t>
            </a:r>
            <a:endParaRPr lang="es-ES" sz="4800" dirty="0"/>
          </a:p>
        </p:txBody>
      </p:sp>
      <p:sp>
        <p:nvSpPr>
          <p:cNvPr id="6" name="5 Rectángulo"/>
          <p:cNvSpPr/>
          <p:nvPr/>
        </p:nvSpPr>
        <p:spPr>
          <a:xfrm>
            <a:off x="857224" y="1142984"/>
            <a:ext cx="60146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VIRGEN DEL  ROCÍO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6 Imagen" descr="Despedida-procesion-Virgen-201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809758"/>
            <a:ext cx="3786182" cy="504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642918"/>
            <a:ext cx="83582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dirty="0" smtClean="0">
                <a:solidFill>
                  <a:srgbClr val="00B0F0"/>
                </a:solidFill>
                <a:latin typeface="Comic Sans MS" pitchFamily="66" charset="0"/>
              </a:rPr>
              <a:t>La romería comienza el sábado con el rezo del Santo Rosario. </a:t>
            </a:r>
          </a:p>
          <a:p>
            <a:pPr algn="just"/>
            <a:r>
              <a:rPr lang="es-ES" sz="2600" dirty="0" smtClean="0">
                <a:solidFill>
                  <a:srgbClr val="00B0F0"/>
                </a:solidFill>
                <a:latin typeface="Comic Sans MS" pitchFamily="66" charset="0"/>
              </a:rPr>
              <a:t>El domingo de Pentecostés se celebra en el Real del Rocío la Misa Pontifical. </a:t>
            </a:r>
          </a:p>
          <a:p>
            <a:pPr algn="just"/>
            <a:r>
              <a:rPr lang="es-ES" sz="2600" dirty="0" smtClean="0">
                <a:solidFill>
                  <a:srgbClr val="00B0F0"/>
                </a:solidFill>
                <a:latin typeface="Comic Sans MS" pitchFamily="66" charset="0"/>
              </a:rPr>
              <a:t>En la noche del domingo de Pentecostés la Virgen sale de su santuario una vez que entra el último Simpecado</a:t>
            </a:r>
            <a:r>
              <a:rPr lang="es-ES" sz="2600" b="1" dirty="0" smtClean="0">
                <a:solidFill>
                  <a:srgbClr val="00B0F0"/>
                </a:solidFill>
                <a:latin typeface="Comic Sans MS" pitchFamily="66" charset="0"/>
              </a:rPr>
              <a:t>*.</a:t>
            </a:r>
            <a:endParaRPr lang="es-ES" sz="2600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7" name="6 Imagen" descr="Simpecado-antiguoa-Matriz-Rocio-10.jpg"/>
          <p:cNvPicPr>
            <a:picLocks noChangeAspect="1"/>
          </p:cNvPicPr>
          <p:nvPr/>
        </p:nvPicPr>
        <p:blipFill>
          <a:blip r:embed="rId2" cstate="print"/>
          <a:srcRect l="13818" r="13818"/>
          <a:stretch>
            <a:fillRect/>
          </a:stretch>
        </p:blipFill>
        <p:spPr>
          <a:xfrm>
            <a:off x="7215206" y="3102430"/>
            <a:ext cx="1643074" cy="375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2428860" y="4714884"/>
            <a:ext cx="4786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B0F0"/>
                </a:solidFill>
                <a:latin typeface="Comic Sans MS" pitchFamily="66" charset="0"/>
              </a:rPr>
              <a:t>* </a:t>
            </a:r>
            <a:r>
              <a:rPr lang="es-ES" sz="1600" dirty="0" smtClean="0">
                <a:solidFill>
                  <a:srgbClr val="00B0F0"/>
                </a:solidFill>
              </a:rPr>
              <a:t>Un Simpecado es una insignia o estandarte que abre la marcha de las procesiones o comitivas de peregrinos de las hermandades de la Virgen. Su nombre proviene del lema latino que recrea </a:t>
            </a:r>
            <a:r>
              <a:rPr lang="es-ES" sz="1600" i="1" dirty="0" smtClean="0">
                <a:solidFill>
                  <a:srgbClr val="00B0F0"/>
                </a:solidFill>
              </a:rPr>
              <a:t>sine </a:t>
            </a:r>
            <a:r>
              <a:rPr lang="es-ES" sz="1600" i="1" dirty="0" err="1" smtClean="0">
                <a:solidFill>
                  <a:srgbClr val="00B0F0"/>
                </a:solidFill>
              </a:rPr>
              <a:t>labe</a:t>
            </a:r>
            <a:r>
              <a:rPr lang="es-ES" sz="1600" i="1" dirty="0" smtClean="0">
                <a:solidFill>
                  <a:srgbClr val="00B0F0"/>
                </a:solidFill>
              </a:rPr>
              <a:t> </a:t>
            </a:r>
            <a:r>
              <a:rPr lang="es-ES" sz="1600" i="1" dirty="0" err="1" smtClean="0">
                <a:solidFill>
                  <a:srgbClr val="00B0F0"/>
                </a:solidFill>
              </a:rPr>
              <a:t>concepta</a:t>
            </a:r>
            <a:r>
              <a:rPr lang="es-ES" sz="1600" dirty="0" smtClean="0">
                <a:solidFill>
                  <a:srgbClr val="00B0F0"/>
                </a:solidFill>
              </a:rPr>
              <a:t>, que quiere decir sin pecado concebida.</a:t>
            </a:r>
            <a:endParaRPr lang="es-ES" sz="1600" dirty="0">
              <a:solidFill>
                <a:srgbClr val="00B0F0"/>
              </a:solidFill>
            </a:endParaRPr>
          </a:p>
        </p:txBody>
      </p:sp>
      <p:pic>
        <p:nvPicPr>
          <p:cNvPr id="9" name="8 Imagen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876"/>
            <a:ext cx="2188610" cy="328612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alto de la reja.jpg"/>
          <p:cNvPicPr>
            <a:picLocks noChangeAspect="1"/>
          </p:cNvPicPr>
          <p:nvPr/>
        </p:nvPicPr>
        <p:blipFill>
          <a:blip r:embed="rId2"/>
          <a:srcRect l="6579" r="10526" b="12344"/>
          <a:stretch>
            <a:fillRect/>
          </a:stretch>
        </p:blipFill>
        <p:spPr>
          <a:xfrm>
            <a:off x="3000365" y="3571876"/>
            <a:ext cx="485936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428596" y="571480"/>
            <a:ext cx="8001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00B0F0"/>
                </a:solidFill>
                <a:latin typeface="Comic Sans MS" pitchFamily="66" charset="0"/>
              </a:rPr>
              <a:t>Es cuando la Virgen se reencuentra con sus fieles en la procesión que comienza con el espectacular “salto de la reja</a:t>
            </a:r>
            <a:r>
              <a:rPr lang="es-ES" sz="2800" dirty="0" smtClean="0">
                <a:solidFill>
                  <a:srgbClr val="00B0F0"/>
                </a:solidFill>
                <a:latin typeface="Comic Sans MS" pitchFamily="66" charset="0"/>
              </a:rPr>
              <a:t>” por los </a:t>
            </a:r>
            <a:r>
              <a:rPr lang="es-ES" sz="2800" dirty="0" err="1" smtClean="0">
                <a:solidFill>
                  <a:srgbClr val="00B0F0"/>
                </a:solidFill>
                <a:latin typeface="Comic Sans MS" pitchFamily="66" charset="0"/>
              </a:rPr>
              <a:t>almonteños</a:t>
            </a:r>
            <a:r>
              <a:rPr lang="es-ES" sz="2800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  <a:endParaRPr lang="es-ES" sz="28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algn="just"/>
            <a:r>
              <a:rPr lang="es-ES" sz="2800" dirty="0" smtClean="0">
                <a:solidFill>
                  <a:srgbClr val="00B0F0"/>
                </a:solidFill>
                <a:latin typeface="Comic Sans MS" pitchFamily="66" charset="0"/>
              </a:rPr>
              <a:t>La celebración termina cuando la Virgen entra de nuevo en su Ermita, el lunes por la mañana, encomendándose a la Blanca Paloma hasta el año siguiente.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alendario_mi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943"/>
            <a:ext cx="9144000" cy="436505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71472" y="357166"/>
            <a:ext cx="80010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La Virgen del Rocío es conocida popularmente como la “Blanca Paloma” por referencia a la fiesta de Pentecostés. Cuando el Espíritu Santo, representado por una paloma, visitó a la Virgen y los Apóstoles.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57356" y="2357430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https://www.youtube.com/watch?v=DEpCqhhgovA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928662" y="285728"/>
            <a:ext cx="73752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CANTEMOS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LA SALVE ROCIERA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4 Imagen" descr="nota-musical-imagen-animada-0012.gif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239000" y="1857364"/>
            <a:ext cx="1905000" cy="1409700"/>
          </a:xfrm>
          <a:prstGeom prst="rect">
            <a:avLst/>
          </a:prstGeom>
        </p:spPr>
      </p:pic>
      <p:pic>
        <p:nvPicPr>
          <p:cNvPr id="6" name="5 Imagen" descr="nota-musical-imagen-animada-0012.gif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1785926"/>
            <a:ext cx="1905000" cy="1409700"/>
          </a:xfrm>
          <a:prstGeom prst="rect">
            <a:avLst/>
          </a:prstGeom>
        </p:spPr>
      </p:pic>
      <p:pic>
        <p:nvPicPr>
          <p:cNvPr id="8" name="7 Imagen" descr="Virgen-Rocio-Bambalina-kjV--1024x512@ab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893191"/>
            <a:ext cx="7929618" cy="396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223</Words>
  <Application>Microsoft Office PowerPoint</Application>
  <PresentationFormat>Presentación en pantalla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Flujo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Loli-Reme</dc:creator>
  <cp:lastModifiedBy>Loli-Reme</cp:lastModifiedBy>
  <cp:revision>44</cp:revision>
  <dcterms:created xsi:type="dcterms:W3CDTF">2020-05-21T12:01:28Z</dcterms:created>
  <dcterms:modified xsi:type="dcterms:W3CDTF">2020-05-26T15:25:25Z</dcterms:modified>
</cp:coreProperties>
</file>