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9" r:id="rId3"/>
    <p:sldId id="270" r:id="rId4"/>
    <p:sldId id="271" r:id="rId5"/>
    <p:sldId id="273" r:id="rId6"/>
    <p:sldId id="259" r:id="rId7"/>
    <p:sldId id="262" r:id="rId8"/>
    <p:sldId id="256"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472CEB-B38C-48BC-9764-C3652383EA9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350E77E-C978-463B-A721-CE315D6AAEA6}" type="datetimeFigureOut">
              <a:rPr lang="es-ES" smtClean="0"/>
              <a:pPr/>
              <a:t>28/05/2020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90472CEB-B38C-48BC-9764-C3652383EA9A}"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50E77E-C978-463B-A721-CE315D6AAEA6}" type="datetimeFigureOut">
              <a:rPr lang="es-ES" smtClean="0"/>
              <a:pPr/>
              <a:t>28/05/2020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472CEB-B38C-48BC-9764-C3652383EA9A}"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aONS-HqeFa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PcJR7FsFSo" TargetMode="External"/><Relationship Id="rId2" Type="http://schemas.openxmlformats.org/officeDocument/2006/relationships/image" Target="../media/image13.gif"/><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4"/>
          <p:cNvPicPr>
            <a:picLocks noChangeAspect="1"/>
          </p:cNvPicPr>
          <p:nvPr/>
        </p:nvPicPr>
        <p:blipFill>
          <a:blip r:embed="rId2"/>
          <a:stretch>
            <a:fillRect/>
          </a:stretch>
        </p:blipFill>
        <p:spPr>
          <a:xfrm>
            <a:off x="285720" y="1071546"/>
            <a:ext cx="2971607" cy="4168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ángulo 4"/>
          <p:cNvSpPr>
            <a:spLocks noChangeArrowheads="1"/>
          </p:cNvSpPr>
          <p:nvPr/>
        </p:nvSpPr>
        <p:spPr bwMode="auto">
          <a:xfrm>
            <a:off x="4000496" y="4286256"/>
            <a:ext cx="4032250" cy="923925"/>
          </a:xfrm>
          <a:prstGeom prst="rect">
            <a:avLst/>
          </a:prstGeom>
          <a:noFill/>
          <a:ln>
            <a:noFill/>
          </a:ln>
          <a:extLst>
            <a:ext uri="{909E8E84-426E-40DD-AFC4-6F175D3DCCD1}"/>
            <a:ext uri="{91240B29-F687-4F45-9708-019B960494DF}"/>
          </a:extLst>
        </p:spPr>
        <p:txBody>
          <a:bodyPr spcFirstLastPara="1">
            <a:prstTxWarp prst="textArchDown">
              <a:avLst/>
            </a:prstTxWarp>
            <a:spAutoFit/>
          </a:bodyPr>
          <a:lstStyle/>
          <a:p>
            <a:pPr algn="ctr" fontAlgn="auto">
              <a:lnSpc>
                <a:spcPct val="150000"/>
              </a:lnSpc>
              <a:spcBef>
                <a:spcPts val="0"/>
              </a:spcBef>
              <a:spcAft>
                <a:spcPts val="0"/>
              </a:spcAft>
              <a:tabLst>
                <a:tab pos="2698750" algn="ctr"/>
                <a:tab pos="5399088" algn="r"/>
              </a:tabLst>
              <a:defRPr/>
            </a:pPr>
            <a:r>
              <a:rPr lang="es-E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Colegio  “La Purísima”</a:t>
            </a:r>
          </a:p>
          <a:p>
            <a:pPr algn="ctr" fontAlgn="auto">
              <a:lnSpc>
                <a:spcPct val="150000"/>
              </a:lnSpc>
              <a:spcBef>
                <a:spcPts val="0"/>
              </a:spcBef>
              <a:spcAft>
                <a:spcPts val="0"/>
              </a:spcAft>
              <a:tabLst>
                <a:tab pos="2698750" algn="ctr"/>
                <a:tab pos="5399088" algn="r"/>
              </a:tabLst>
              <a:defRPr/>
            </a:pPr>
            <a:r>
              <a:rPr lang="es-E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Callosa de Segura        </a:t>
            </a:r>
          </a:p>
          <a:p>
            <a:pPr algn="ctr" fontAlgn="auto">
              <a:lnSpc>
                <a:spcPct val="150000"/>
              </a:lnSpc>
              <a:spcBef>
                <a:spcPts val="0"/>
              </a:spcBef>
              <a:spcAft>
                <a:spcPts val="0"/>
              </a:spcAft>
              <a:tabLst>
                <a:tab pos="2698750" algn="ctr"/>
                <a:tab pos="5399088" algn="r"/>
              </a:tabLst>
              <a:defRPr/>
            </a:pPr>
            <a:r>
              <a:rPr lang="en-US" alt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Carmelitas</a:t>
            </a:r>
            <a:r>
              <a:rPr lang="en-U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a:t>
            </a:r>
            <a:r>
              <a:rPr lang="en-US" alt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Misioneras</a:t>
            </a:r>
            <a:r>
              <a:rPr lang="en-U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a:t>
            </a:r>
            <a:r>
              <a:rPr lang="en-US" altLang="es-E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Teresianas</a:t>
            </a:r>
            <a:r>
              <a:rPr lang="en-U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cs typeface="Times New Roman" pitchFamily="18" charset="0"/>
              </a:rPr>
              <a:t> </a:t>
            </a:r>
            <a:endParaRPr lang="es-ES" alt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mic Sans MS" panose="030F0702030302020204" pitchFamily="66" charset="0"/>
            </a:endParaRPr>
          </a:p>
        </p:txBody>
      </p:sp>
      <p:sp>
        <p:nvSpPr>
          <p:cNvPr id="5" name="Rectángulo 6"/>
          <p:cNvSpPr/>
          <p:nvPr/>
        </p:nvSpPr>
        <p:spPr>
          <a:xfrm>
            <a:off x="3286116" y="1000108"/>
            <a:ext cx="5246565" cy="830997"/>
          </a:xfrm>
          <a:prstGeom prst="rect">
            <a:avLst/>
          </a:prstGeom>
          <a:noFill/>
        </p:spPr>
        <p:txBody>
          <a:bodyPr wrap="none">
            <a:spAutoFit/>
          </a:bodyPr>
          <a:lstStyle/>
          <a:p>
            <a:pPr algn="ctr" fontAlgn="auto">
              <a:spcBef>
                <a:spcPts val="0"/>
              </a:spcBef>
              <a:spcAft>
                <a:spcPts val="0"/>
              </a:spcAft>
              <a:defRPr/>
            </a:pPr>
            <a:r>
              <a:rPr lang="es-E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Viernes 29/5/2020</a:t>
            </a:r>
            <a:endPar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pic>
        <p:nvPicPr>
          <p:cNvPr id="6" name="Imagen 2"/>
          <p:cNvPicPr>
            <a:picLocks noChangeAspect="1"/>
          </p:cNvPicPr>
          <p:nvPr/>
        </p:nvPicPr>
        <p:blipFill>
          <a:blip r:embed="rId3">
            <a:duotone>
              <a:schemeClr val="accent3">
                <a:shade val="45000"/>
                <a:satMod val="135000"/>
              </a:schemeClr>
              <a:prstClr val="white"/>
            </a:duotone>
          </a:blip>
          <a:srcRect/>
          <a:stretch>
            <a:fillRect/>
          </a:stretch>
        </p:blipFill>
        <p:spPr bwMode="auto">
          <a:xfrm>
            <a:off x="5214942" y="2285992"/>
            <a:ext cx="1855787" cy="192246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1071546"/>
            <a:ext cx="7929618" cy="3477875"/>
          </a:xfrm>
          <a:prstGeom prst="rect">
            <a:avLst/>
          </a:prstGeom>
          <a:noFill/>
        </p:spPr>
        <p:txBody>
          <a:bodyPr wrap="square" rtlCol="0">
            <a:spAutoFit/>
          </a:bodyPr>
          <a:lstStyle/>
          <a:p>
            <a:pPr algn="just"/>
            <a:r>
              <a:rPr lang="es-ES" sz="2200" b="1" dirty="0" smtClean="0">
                <a:solidFill>
                  <a:srgbClr val="00B0F0"/>
                </a:solidFill>
                <a:latin typeface="Comic Sans MS" pitchFamily="66" charset="0"/>
              </a:rPr>
              <a:t>El Papa Francisco rezará el Rosario </a:t>
            </a:r>
            <a:r>
              <a:rPr lang="es-ES" sz="2200" dirty="0" smtClean="0">
                <a:solidFill>
                  <a:srgbClr val="00B0F0"/>
                </a:solidFill>
                <a:latin typeface="Comic Sans MS" pitchFamily="66" charset="0"/>
              </a:rPr>
              <a:t>en la gruta de la Virgen de Lourdes de los Jardines del Vaticano mañana </a:t>
            </a:r>
            <a:r>
              <a:rPr lang="es-ES" sz="2200" b="1" dirty="0" smtClean="0">
                <a:solidFill>
                  <a:srgbClr val="00B0F0"/>
                </a:solidFill>
                <a:latin typeface="Comic Sans MS" pitchFamily="66" charset="0"/>
              </a:rPr>
              <a:t>sábado 30 de mayo</a:t>
            </a:r>
            <a:r>
              <a:rPr lang="es-ES" sz="2200" dirty="0" smtClean="0">
                <a:solidFill>
                  <a:srgbClr val="00B0F0"/>
                </a:solidFill>
                <a:latin typeface="Comic Sans MS" pitchFamily="66" charset="0"/>
              </a:rPr>
              <a:t>, un evento al que se unirán los santuarios católicos de todo el mundo a través del streaming.</a:t>
            </a:r>
          </a:p>
          <a:p>
            <a:pPr algn="just"/>
            <a:r>
              <a:rPr lang="es-ES" sz="2200" dirty="0" smtClean="0">
                <a:solidFill>
                  <a:srgbClr val="00B0F0"/>
                </a:solidFill>
                <a:latin typeface="Comic Sans MS" pitchFamily="66" charset="0"/>
              </a:rPr>
              <a:t>La intención del Rosario mundial es para pedir a la Virgen María ayuda y consuelo ante la pandemia del coronavirus que estamos viviendo.</a:t>
            </a:r>
          </a:p>
          <a:p>
            <a:pPr algn="just"/>
            <a:r>
              <a:rPr lang="es-ES" sz="2200" dirty="0" smtClean="0">
                <a:solidFill>
                  <a:srgbClr val="00B0F0"/>
                </a:solidFill>
                <a:latin typeface="Comic Sans MS" pitchFamily="66" charset="0"/>
              </a:rPr>
              <a:t>Tendrá lugar a las </a:t>
            </a:r>
            <a:r>
              <a:rPr lang="es-ES" sz="2200" b="1" dirty="0" smtClean="0">
                <a:solidFill>
                  <a:srgbClr val="00B0F0"/>
                </a:solidFill>
                <a:latin typeface="Comic Sans MS" pitchFamily="66" charset="0"/>
              </a:rPr>
              <a:t>17:30 horas</a:t>
            </a:r>
            <a:r>
              <a:rPr lang="es-ES" sz="2200" dirty="0" smtClean="0">
                <a:solidFill>
                  <a:srgbClr val="00B0F0"/>
                </a:solidFill>
                <a:latin typeface="Comic Sans MS" pitchFamily="66" charset="0"/>
              </a:rPr>
              <a:t>. Os animamos a todas las familias a que unamos nuestras voces a esta oración.</a:t>
            </a:r>
          </a:p>
        </p:txBody>
      </p:sp>
      <p:pic>
        <p:nvPicPr>
          <p:cNvPr id="3" name="2 Imagen" descr="PapaFrancisco_Rosario_VaticanMedia250520.jpg"/>
          <p:cNvPicPr>
            <a:picLocks noChangeAspect="1"/>
          </p:cNvPicPr>
          <p:nvPr/>
        </p:nvPicPr>
        <p:blipFill>
          <a:blip r:embed="rId2"/>
          <a:stretch>
            <a:fillRect/>
          </a:stretch>
        </p:blipFill>
        <p:spPr>
          <a:xfrm>
            <a:off x="1000100" y="4437045"/>
            <a:ext cx="4357718" cy="2420955"/>
          </a:xfrm>
          <a:prstGeom prst="rect">
            <a:avLst/>
          </a:prstGeom>
          <a:ln>
            <a:noFill/>
          </a:ln>
          <a:effectLst>
            <a:softEdge rad="112500"/>
          </a:effectLst>
        </p:spPr>
      </p:pic>
      <p:sp>
        <p:nvSpPr>
          <p:cNvPr id="4" name="3 Rectángulo"/>
          <p:cNvSpPr/>
          <p:nvPr/>
        </p:nvSpPr>
        <p:spPr>
          <a:xfrm>
            <a:off x="1785918" y="285728"/>
            <a:ext cx="4081567" cy="830997"/>
          </a:xfrm>
          <a:prstGeom prst="rect">
            <a:avLst/>
          </a:prstGeom>
        </p:spPr>
        <p:txBody>
          <a:bodyPr wrap="none">
            <a:spAutoFit/>
          </a:bodyPr>
          <a:lstStyle/>
          <a:p>
            <a:r>
              <a:rPr lang="es-ES" sz="4800" b="1" dirty="0" smtClean="0">
                <a:ln w="11430">
                  <a:solidFill>
                    <a:schemeClr val="accent3">
                      <a:lumMod val="60000"/>
                      <a:lumOff val="40000"/>
                    </a:schemeClr>
                  </a:solidFill>
                </a:ln>
                <a:solidFill>
                  <a:schemeClr val="accent3">
                    <a:lumMod val="60000"/>
                    <a:lumOff val="40000"/>
                  </a:schemeClr>
                </a:solidFill>
                <a:effectLst>
                  <a:outerShdw blurRad="50800" dist="39000" dir="5460000" algn="tl">
                    <a:srgbClr val="000000">
                      <a:alpha val="38000"/>
                    </a:srgbClr>
                  </a:outerShdw>
                </a:effectLst>
                <a:latin typeface="Comic Sans MS" pitchFamily="66" charset="0"/>
              </a:rPr>
              <a:t>¿Sabías qué?</a:t>
            </a:r>
            <a:endParaRPr lang="es-ES" sz="4800" dirty="0"/>
          </a:p>
        </p:txBody>
      </p:sp>
      <p:pic>
        <p:nvPicPr>
          <p:cNvPr id="5" name="4 Imagen" descr="vinilo-decorativo-rosario.jpg"/>
          <p:cNvPicPr>
            <a:picLocks noChangeAspect="1"/>
          </p:cNvPicPr>
          <p:nvPr/>
        </p:nvPicPr>
        <p:blipFill>
          <a:blip r:embed="rId3"/>
          <a:stretch>
            <a:fillRect/>
          </a:stretch>
        </p:blipFill>
        <p:spPr>
          <a:xfrm>
            <a:off x="6000760" y="4248147"/>
            <a:ext cx="2609853" cy="26098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llama y María.jpg"/>
          <p:cNvPicPr>
            <a:picLocks noChangeAspect="1"/>
          </p:cNvPicPr>
          <p:nvPr/>
        </p:nvPicPr>
        <p:blipFill>
          <a:blip r:embed="rId2"/>
          <a:stretch>
            <a:fillRect/>
          </a:stretch>
        </p:blipFill>
        <p:spPr>
          <a:xfrm>
            <a:off x="5214942" y="4429132"/>
            <a:ext cx="3929058" cy="2428868"/>
          </a:xfrm>
          <a:prstGeom prst="rect">
            <a:avLst/>
          </a:prstGeom>
        </p:spPr>
      </p:pic>
      <p:sp>
        <p:nvSpPr>
          <p:cNvPr id="1025" name="Rectangle 1"/>
          <p:cNvSpPr>
            <a:spLocks noChangeArrowheads="1"/>
          </p:cNvSpPr>
          <p:nvPr/>
        </p:nvSpPr>
        <p:spPr bwMode="auto">
          <a:xfrm>
            <a:off x="285720" y="1071546"/>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Al anochecer de aquel día, el día primero de la semana, estaban los discípulos en una</a:t>
            </a:r>
            <a:r>
              <a:rPr kumimoji="0" lang="es-ES" sz="1600" b="0" i="0" u="none" strike="noStrike" cap="none" normalizeH="0" dirty="0" smtClean="0">
                <a:ln>
                  <a:noFill/>
                </a:ln>
                <a:solidFill>
                  <a:srgbClr val="000000"/>
                </a:solidFill>
                <a:effectLst/>
                <a:latin typeface="Comic Sans MS" pitchFamily="66" charset="0"/>
                <a:ea typeface="Times New Roman" pitchFamily="18" charset="0"/>
                <a:cs typeface="Arial" pitchFamily="34" charset="0"/>
              </a:rPr>
              <a:t> </a:t>
            </a: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casa, con las puertas cerradas, por miedo a los judíos. En esto entró Jesús, se puso en</a:t>
            </a:r>
            <a:r>
              <a:rPr kumimoji="0" lang="es-ES" sz="1600" b="0" i="0" u="none" strike="noStrike" cap="none" normalizeH="0" dirty="0" smtClean="0">
                <a:ln>
                  <a:noFill/>
                </a:ln>
                <a:solidFill>
                  <a:srgbClr val="000000"/>
                </a:solidFill>
                <a:effectLst/>
                <a:latin typeface="Comic Sans MS" pitchFamily="66" charset="0"/>
                <a:ea typeface="Times New Roman" pitchFamily="18" charset="0"/>
                <a:cs typeface="Arial" pitchFamily="34" charset="0"/>
              </a:rPr>
              <a:t> </a:t>
            </a: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medio y les dijo:</a:t>
            </a:r>
            <a:b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b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—Paz a vosotros.</a:t>
            </a:r>
            <a:b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b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Y diciendo esto, les enseñó las manos y el costado. Y los discípulos se llenaron de</a:t>
            </a:r>
            <a:r>
              <a:rPr kumimoji="0" lang="es-ES" sz="1600" b="0" i="0" u="none" strike="noStrike" cap="none" normalizeH="0" dirty="0" smtClean="0">
                <a:ln>
                  <a:noFill/>
                </a:ln>
                <a:solidFill>
                  <a:srgbClr val="000000"/>
                </a:solidFill>
                <a:effectLst/>
                <a:latin typeface="Comic Sans MS" pitchFamily="66" charset="0"/>
                <a:ea typeface="Times New Roman" pitchFamily="18" charset="0"/>
                <a:cs typeface="Arial" pitchFamily="34" charset="0"/>
              </a:rPr>
              <a:t> </a:t>
            </a: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alegría al ver al Señor. Jesús repitió:</a:t>
            </a:r>
            <a:b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b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—Paz a vosotros. Como el Padre me ha enviado, así también os envío yo.</a:t>
            </a:r>
            <a:b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b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Y dicho esto, exhaló su aliento sobre ellos y les dijo:</a:t>
            </a:r>
            <a:b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b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—Recibid el Espíritu Santo; a quienes les perdonéis los pecados, les quedan</a:t>
            </a:r>
            <a:r>
              <a:rPr kumimoji="0" lang="es-ES" sz="1600" b="0" i="0" u="none" strike="noStrike" cap="none" normalizeH="0" dirty="0" smtClean="0">
                <a:ln>
                  <a:noFill/>
                </a:ln>
                <a:solidFill>
                  <a:srgbClr val="000000"/>
                </a:solidFill>
                <a:effectLst/>
                <a:latin typeface="Comic Sans MS" pitchFamily="66" charset="0"/>
                <a:ea typeface="Times New Roman" pitchFamily="18" charset="0"/>
                <a:cs typeface="Arial" pitchFamily="34" charset="0"/>
              </a:rPr>
              <a:t> </a:t>
            </a:r>
            <a:r>
              <a:rPr kumimoji="0" lang="es-ES" sz="16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perdonados; a quienes se los retengáis, les quedan retenidos.</a:t>
            </a:r>
            <a:endParaRPr kumimoji="0" lang="es-ES" sz="1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 name="2 Rectángulo"/>
          <p:cNvSpPr/>
          <p:nvPr/>
        </p:nvSpPr>
        <p:spPr>
          <a:xfrm>
            <a:off x="101909" y="642918"/>
            <a:ext cx="9042091"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400" b="1" i="1" cap="all" dirty="0" smtClean="0">
                <a:ln w="0"/>
                <a:solidFill>
                  <a:srgbClr val="FF0000"/>
                </a:solidFill>
                <a:effectLst>
                  <a:reflection blurRad="12700" stA="50000" endPos="50000" dist="5000" dir="5400000" sy="-100000" rotWithShape="0"/>
                </a:effectLst>
              </a:rPr>
              <a:t>Lectura del santo Evangelio según San Juan 20, 19-23.</a:t>
            </a:r>
            <a:endParaRPr lang="es-ES" sz="2400" b="1" cap="all" dirty="0">
              <a:ln w="0"/>
              <a:solidFill>
                <a:srgbClr val="FF0000"/>
              </a:solidFill>
              <a:effectLst>
                <a:reflection blurRad="12700" stA="50000" endPos="50000" dist="5000" dir="5400000" sy="-100000" rotWithShape="0"/>
              </a:effectLst>
            </a:endParaRPr>
          </a:p>
        </p:txBody>
      </p:sp>
      <p:pic>
        <p:nvPicPr>
          <p:cNvPr id="9" name="8 Imagen" descr="kisspng-scalable-vector-graphics-clip-art-computer-icons-p-collection-of-free-fire-vector-api-download-on-ui-5cb68f30a60ae5.6601041315554680806801.jpg"/>
          <p:cNvPicPr>
            <a:picLocks noChangeAspect="1"/>
          </p:cNvPicPr>
          <p:nvPr/>
        </p:nvPicPr>
        <p:blipFill>
          <a:blip r:embed="rId3" cstate="print"/>
          <a:stretch>
            <a:fillRect/>
          </a:stretch>
        </p:blipFill>
        <p:spPr>
          <a:xfrm>
            <a:off x="1643042" y="4929198"/>
            <a:ext cx="1172920" cy="1928802"/>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2071678"/>
            <a:ext cx="414340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Blip>
                <a:blip r:embed="rId2"/>
              </a:buBlip>
              <a:tabLst/>
            </a:pPr>
            <a:r>
              <a:rPr kumimoji="0" lang="es-ES" sz="2000" b="0" i="0" u="none" strike="noStrike" cap="none" normalizeH="0" baseline="0" dirty="0" smtClean="0">
                <a:ln>
                  <a:noFill/>
                </a:ln>
                <a:solidFill>
                  <a:srgbClr val="000000"/>
                </a:solidFill>
                <a:effectLst/>
                <a:latin typeface="Comic Sans MS" pitchFamily="66" charset="0"/>
                <a:ea typeface="Times New Roman" pitchFamily="18" charset="0"/>
                <a:cs typeface="Arial" pitchFamily="34" charset="0"/>
              </a:rPr>
              <a:t>¿Por</a:t>
            </a:r>
            <a:r>
              <a:rPr kumimoji="0" lang="es-ES" sz="2000" b="0" i="0" u="none" strike="noStrike" cap="none" normalizeH="0" dirty="0" smtClean="0">
                <a:ln>
                  <a:noFill/>
                </a:ln>
                <a:solidFill>
                  <a:srgbClr val="000000"/>
                </a:solidFill>
                <a:effectLst/>
                <a:latin typeface="Comic Sans MS" pitchFamily="66" charset="0"/>
                <a:ea typeface="Times New Roman" pitchFamily="18" charset="0"/>
                <a:cs typeface="Arial" pitchFamily="34" charset="0"/>
              </a:rPr>
              <a:t> qué estaban los discípulos en una casa con las puertas cerradas?</a:t>
            </a:r>
          </a:p>
          <a:p>
            <a:pPr marL="0" marR="0" lvl="0" indent="0" algn="l" defTabSz="914400" rtl="0" eaLnBrk="1" fontAlgn="base" latinLnBrk="0" hangingPunct="1">
              <a:lnSpc>
                <a:spcPct val="150000"/>
              </a:lnSpc>
              <a:spcBef>
                <a:spcPct val="0"/>
              </a:spcBef>
              <a:spcAft>
                <a:spcPct val="0"/>
              </a:spcAft>
              <a:buClrTx/>
              <a:buSzTx/>
              <a:buBlip>
                <a:blip r:embed="rId2"/>
              </a:buBlip>
              <a:tabLst/>
            </a:pPr>
            <a:endParaRPr kumimoji="0" lang="es-ES" sz="2000" b="0" i="0" u="none" strike="noStrike" cap="none" normalizeH="0" dirty="0" smtClean="0">
              <a:ln>
                <a:noFill/>
              </a:ln>
              <a:solidFill>
                <a:srgbClr val="000000"/>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Blip>
                <a:blip r:embed="rId2"/>
              </a:buBlip>
              <a:tabLst/>
            </a:pPr>
            <a:r>
              <a:rPr lang="es-ES" sz="2000" baseline="0" dirty="0" smtClean="0">
                <a:solidFill>
                  <a:srgbClr val="000000"/>
                </a:solidFill>
                <a:latin typeface="Comic Sans MS" pitchFamily="66" charset="0"/>
                <a:cs typeface="Arial" pitchFamily="34" charset="0"/>
              </a:rPr>
              <a:t>¿Cuál fue el saludo de Jesús a los discípulos?</a:t>
            </a:r>
          </a:p>
          <a:p>
            <a:pPr marL="0" marR="0" lvl="0" indent="0" algn="l" defTabSz="914400" rtl="0" eaLnBrk="1" fontAlgn="base" latinLnBrk="0" hangingPunct="1">
              <a:lnSpc>
                <a:spcPct val="150000"/>
              </a:lnSpc>
              <a:spcBef>
                <a:spcPct val="0"/>
              </a:spcBef>
              <a:spcAft>
                <a:spcPct val="0"/>
              </a:spcAft>
              <a:buClrTx/>
              <a:buSzTx/>
              <a:buBlip>
                <a:blip r:embed="rId2"/>
              </a:buBlip>
              <a:tabLst/>
            </a:pPr>
            <a:endParaRPr lang="es-ES" sz="2000" baseline="0" dirty="0" smtClean="0">
              <a:solidFill>
                <a:srgbClr val="000000"/>
              </a:solidFill>
              <a:latin typeface="Comic Sans MS" pitchFamily="66" charset="0"/>
              <a:cs typeface="Arial" pitchFamily="34" charset="0"/>
            </a:endParaRPr>
          </a:p>
          <a:p>
            <a:pPr marL="0" marR="0" lvl="0" indent="0" algn="l" defTabSz="914400" rtl="0" eaLnBrk="1" fontAlgn="base" latinLnBrk="0" hangingPunct="1">
              <a:lnSpc>
                <a:spcPct val="150000"/>
              </a:lnSpc>
              <a:spcBef>
                <a:spcPct val="0"/>
              </a:spcBef>
              <a:spcAft>
                <a:spcPct val="0"/>
              </a:spcAft>
              <a:buClrTx/>
              <a:buSzTx/>
              <a:buBlip>
                <a:blip r:embed="rId2"/>
              </a:buBlip>
              <a:tabLst/>
            </a:pPr>
            <a:r>
              <a:rPr kumimoji="0" lang="es-ES" sz="2000" b="0" i="0" u="none" strike="noStrike" cap="none" normalizeH="0" dirty="0" smtClean="0">
                <a:ln>
                  <a:noFill/>
                </a:ln>
                <a:solidFill>
                  <a:srgbClr val="000000"/>
                </a:solidFill>
                <a:effectLst/>
                <a:latin typeface="Comic Sans MS" pitchFamily="66" charset="0"/>
                <a:cs typeface="Arial" pitchFamily="34" charset="0"/>
              </a:rPr>
              <a:t>¿Qu</a:t>
            </a:r>
            <a:r>
              <a:rPr lang="es-ES" sz="2000" dirty="0" smtClean="0">
                <a:solidFill>
                  <a:srgbClr val="000000"/>
                </a:solidFill>
                <a:latin typeface="Comic Sans MS" pitchFamily="66" charset="0"/>
                <a:cs typeface="Arial" pitchFamily="34" charset="0"/>
              </a:rPr>
              <a:t>é dice Jesús cuando respira sobre ellos?</a:t>
            </a:r>
            <a:endParaRPr kumimoji="0" lang="es-ES" sz="20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 name="2 Rectángulo"/>
          <p:cNvSpPr/>
          <p:nvPr/>
        </p:nvSpPr>
        <p:spPr>
          <a:xfrm>
            <a:off x="2500298" y="642918"/>
            <a:ext cx="1910588"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REFLEXIÓN</a:t>
            </a:r>
            <a:endPar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5 Imagen" descr="Camisetas de corazones.jpg"/>
          <p:cNvPicPr>
            <a:picLocks noChangeAspect="1"/>
          </p:cNvPicPr>
          <p:nvPr/>
        </p:nvPicPr>
        <p:blipFill>
          <a:blip r:embed="rId3"/>
          <a:stretch>
            <a:fillRect/>
          </a:stretch>
        </p:blipFill>
        <p:spPr>
          <a:xfrm>
            <a:off x="4445835" y="1214422"/>
            <a:ext cx="4698165" cy="4929222"/>
          </a:xfrm>
          <a:prstGeom prst="rect">
            <a:avLst/>
          </a:prstGeom>
        </p:spPr>
      </p:pic>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285860"/>
            <a:ext cx="814393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Comic Sans MS" pitchFamily="66" charset="0"/>
                <a:cs typeface="Arial" pitchFamily="34" charset="0"/>
              </a:rPr>
              <a:t>Jesús trajo paz</a:t>
            </a:r>
            <a:r>
              <a:rPr kumimoji="0" lang="es-ES" b="0" i="0" u="none" strike="noStrike" cap="none" normalizeH="0" dirty="0" smtClean="0">
                <a:ln>
                  <a:noFill/>
                </a:ln>
                <a:solidFill>
                  <a:schemeClr val="tx1"/>
                </a:solidFill>
                <a:effectLst/>
                <a:latin typeface="Comic Sans MS" pitchFamily="66" charset="0"/>
                <a:cs typeface="Arial" pitchFamily="34" charset="0"/>
              </a:rPr>
              <a:t> a los discípulos, sopló sobre ellos, el aliento simboliza el Espíritu Santo que Jesús envía. </a:t>
            </a:r>
            <a:r>
              <a:rPr lang="es-ES" dirty="0" smtClean="0">
                <a:latin typeface="Comic Sans MS" pitchFamily="66" charset="0"/>
                <a:cs typeface="Arial" pitchFamily="34" charset="0"/>
              </a:rPr>
              <a:t>Él les da paz y también los medios para preservar esta paz, el poder de perdonar pecados. Los discípulos reciben el Espíritu Santo, no para sí mismos, sino para el servicio de sus hermanos. La Iglesia no existe por sí misma. Ella es el don del Espíritu Santo para todo el mundo.</a:t>
            </a:r>
            <a:endParaRPr kumimoji="0" lang="es-ES"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 name="2 Rectángulo"/>
          <p:cNvSpPr/>
          <p:nvPr/>
        </p:nvSpPr>
        <p:spPr>
          <a:xfrm>
            <a:off x="2500298" y="642918"/>
            <a:ext cx="1910588" cy="46166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REFLEXIÓN</a:t>
            </a:r>
            <a:endPar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3 Imagen" descr="Ven Espíritu Santo.jpg"/>
          <p:cNvPicPr>
            <a:picLocks noChangeAspect="1"/>
          </p:cNvPicPr>
          <p:nvPr/>
        </p:nvPicPr>
        <p:blipFill>
          <a:blip r:embed="rId2" cstate="print"/>
          <a:stretch>
            <a:fillRect/>
          </a:stretch>
        </p:blipFill>
        <p:spPr>
          <a:xfrm>
            <a:off x="2383551" y="3500438"/>
            <a:ext cx="4760217" cy="3357562"/>
          </a:xfrm>
          <a:prstGeom prst="rect">
            <a:avLst/>
          </a:prstGeom>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2857496"/>
            <a:ext cx="4286280" cy="1341656"/>
          </a:xfrm>
          <a:prstGeom prst="wedgeEllipseCallout">
            <a:avLst>
              <a:gd name="adj1" fmla="val 11408"/>
              <a:gd name="adj2" fmla="val 165094"/>
            </a:avLst>
          </a:prstGeom>
          <a:noFill/>
          <a:ln>
            <a:solidFill>
              <a:srgbClr val="0070C0"/>
            </a:solidFill>
          </a:ln>
        </p:spPr>
        <p:txBody>
          <a:bodyPr wrap="square" rtlCol="0">
            <a:spAutoFit/>
          </a:bodyPr>
          <a:lstStyle/>
          <a:p>
            <a:pPr algn="ctr"/>
            <a:r>
              <a:rPr lang="es-ES" sz="2800" dirty="0" smtClean="0">
                <a:solidFill>
                  <a:srgbClr val="00B0F0"/>
                </a:solidFill>
                <a:latin typeface="Comic Sans MS" pitchFamily="66" charset="0"/>
              </a:rPr>
              <a:t>Disfruta con el siguiente vídeo</a:t>
            </a:r>
          </a:p>
        </p:txBody>
      </p:sp>
      <p:sp>
        <p:nvSpPr>
          <p:cNvPr id="6" name="5 Rectángulo"/>
          <p:cNvSpPr/>
          <p:nvPr/>
        </p:nvSpPr>
        <p:spPr>
          <a:xfrm>
            <a:off x="285720" y="1071546"/>
            <a:ext cx="3729162" cy="707886"/>
          </a:xfrm>
          <a:prstGeom prst="rect">
            <a:avLst/>
          </a:prstGeom>
          <a:noFill/>
        </p:spPr>
        <p:txBody>
          <a:bodyPr wrap="none" lIns="91440" tIns="45720" rIns="91440" bIns="45720">
            <a:spAutoFit/>
          </a:bodyPr>
          <a:lstStyle/>
          <a:p>
            <a:pPr algn="ctr"/>
            <a:r>
              <a:rPr lang="es-ES" sz="4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PENTECOSTÉS</a:t>
            </a:r>
            <a:endParaRPr lang="es-E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Rectángulo"/>
          <p:cNvSpPr/>
          <p:nvPr/>
        </p:nvSpPr>
        <p:spPr>
          <a:xfrm>
            <a:off x="571472" y="6000768"/>
            <a:ext cx="6072198" cy="369332"/>
          </a:xfrm>
          <a:prstGeom prst="rect">
            <a:avLst/>
          </a:prstGeom>
        </p:spPr>
        <p:txBody>
          <a:bodyPr wrap="square">
            <a:spAutoFit/>
          </a:bodyPr>
          <a:lstStyle/>
          <a:p>
            <a:r>
              <a:rPr lang="es-ES" dirty="0" smtClean="0">
                <a:hlinkClick r:id="rId2"/>
              </a:rPr>
              <a:t>https://www.youtube.com/watch?v=aONS-HqeFa4</a:t>
            </a:r>
            <a:endParaRPr lang="es-ES" dirty="0"/>
          </a:p>
        </p:txBody>
      </p:sp>
      <p:pic>
        <p:nvPicPr>
          <p:cNvPr id="7" name="6 Imagen" descr="articulos-237308.jpg"/>
          <p:cNvPicPr>
            <a:picLocks noChangeAspect="1"/>
          </p:cNvPicPr>
          <p:nvPr/>
        </p:nvPicPr>
        <p:blipFill>
          <a:blip r:embed="rId3"/>
          <a:stretch>
            <a:fillRect/>
          </a:stretch>
        </p:blipFill>
        <p:spPr>
          <a:xfrm>
            <a:off x="4286248" y="1571612"/>
            <a:ext cx="4500562" cy="4215526"/>
          </a:xfrm>
          <a:prstGeom prst="rect">
            <a:avLst/>
          </a:prstGeom>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42910" y="785794"/>
            <a:ext cx="7786742"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rPr>
              <a:t>Los dones del Espíritu Santo</a:t>
            </a:r>
            <a:endParaRPr lang="es-E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mic Sans MS" pitchFamily="66" charset="0"/>
            </a:endParaRPr>
          </a:p>
        </p:txBody>
      </p:sp>
      <p:pic>
        <p:nvPicPr>
          <p:cNvPr id="11" name="10 Imagen" descr="dibu 19 mayo 2013 color sombra.jpg"/>
          <p:cNvPicPr>
            <a:picLocks noChangeAspect="1"/>
          </p:cNvPicPr>
          <p:nvPr/>
        </p:nvPicPr>
        <p:blipFill>
          <a:blip r:embed="rId2"/>
          <a:stretch>
            <a:fillRect/>
          </a:stretch>
        </p:blipFill>
        <p:spPr>
          <a:xfrm>
            <a:off x="1428728" y="1285875"/>
            <a:ext cx="6096000" cy="557212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7 Imagen" descr="nota-musical-imagen-animada-0012.gif"/>
          <p:cNvPicPr>
            <a:picLocks noChangeAspect="1"/>
          </p:cNvPicPr>
          <p:nvPr/>
        </p:nvPicPr>
        <p:blipFill>
          <a:blip r:embed="rId2">
            <a:duotone>
              <a:prstClr val="black"/>
              <a:srgbClr val="FF0000">
                <a:tint val="45000"/>
                <a:satMod val="400000"/>
              </a:srgbClr>
            </a:duotone>
          </a:blip>
          <a:stretch>
            <a:fillRect/>
          </a:stretch>
        </p:blipFill>
        <p:spPr>
          <a:xfrm>
            <a:off x="7239000" y="1571612"/>
            <a:ext cx="1905000" cy="1409700"/>
          </a:xfrm>
          <a:prstGeom prst="rect">
            <a:avLst/>
          </a:prstGeom>
        </p:spPr>
      </p:pic>
      <p:pic>
        <p:nvPicPr>
          <p:cNvPr id="9" name="8 Imagen" descr="nota-musical-imagen-animada-0012.gif"/>
          <p:cNvPicPr>
            <a:picLocks noChangeAspect="1"/>
          </p:cNvPicPr>
          <p:nvPr/>
        </p:nvPicPr>
        <p:blipFill>
          <a:blip r:embed="rId2">
            <a:duotone>
              <a:prstClr val="black"/>
              <a:srgbClr val="FF0000">
                <a:tint val="45000"/>
                <a:satMod val="400000"/>
              </a:srgbClr>
            </a:duotone>
          </a:blip>
          <a:stretch>
            <a:fillRect/>
          </a:stretch>
        </p:blipFill>
        <p:spPr>
          <a:xfrm>
            <a:off x="0" y="1785926"/>
            <a:ext cx="1905000" cy="1409700"/>
          </a:xfrm>
          <a:prstGeom prst="rect">
            <a:avLst/>
          </a:prstGeom>
        </p:spPr>
      </p:pic>
      <p:sp>
        <p:nvSpPr>
          <p:cNvPr id="11" name="10 Rectángulo"/>
          <p:cNvSpPr/>
          <p:nvPr/>
        </p:nvSpPr>
        <p:spPr>
          <a:xfrm>
            <a:off x="2643174" y="285728"/>
            <a:ext cx="2978701" cy="1384995"/>
          </a:xfrm>
          <a:prstGeom prst="rect">
            <a:avLst/>
          </a:prstGeom>
          <a:noFill/>
        </p:spPr>
        <p:txBody>
          <a:bodyPr wrap="none" lIns="91440" tIns="45720" rIns="91440" bIns="45720">
            <a:spAutoFit/>
          </a:bodyPr>
          <a:lstStyle/>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TERMINEMOS</a:t>
            </a:r>
          </a:p>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CANTANDO: </a:t>
            </a:r>
          </a:p>
          <a:p>
            <a:pPr algn="ct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MARÍA</a:t>
            </a:r>
            <a:r>
              <a:rPr lang="es-E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MARÍA!!!</a:t>
            </a:r>
            <a:endParaRPr lang="es-E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97" name="Rectangle 1"/>
          <p:cNvSpPr>
            <a:spLocks noChangeArrowheads="1"/>
          </p:cNvSpPr>
          <p:nvPr/>
        </p:nvSpPr>
        <p:spPr bwMode="auto">
          <a:xfrm>
            <a:off x="1857356" y="1785926"/>
            <a:ext cx="564360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hlinkClick r:id="rId3"/>
              </a:rPr>
              <a:t>https://www.youtube.com/watch?v=5PcJR7FsFSo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11 Imagen" descr="A Jesús por María.jpg"/>
          <p:cNvPicPr>
            <a:picLocks noChangeAspect="1"/>
          </p:cNvPicPr>
          <p:nvPr/>
        </p:nvPicPr>
        <p:blipFill>
          <a:blip r:embed="rId4"/>
          <a:stretch>
            <a:fillRect/>
          </a:stretch>
        </p:blipFill>
        <p:spPr>
          <a:xfrm>
            <a:off x="1571604" y="2285992"/>
            <a:ext cx="3918431" cy="4143356"/>
          </a:xfrm>
          <a:prstGeom prst="roundRect">
            <a:avLst/>
          </a:prstGeom>
        </p:spPr>
      </p:pic>
      <p:sp>
        <p:nvSpPr>
          <p:cNvPr id="7" name="6 Rectángulo"/>
          <p:cNvSpPr/>
          <p:nvPr/>
        </p:nvSpPr>
        <p:spPr>
          <a:xfrm>
            <a:off x="5655224" y="2928934"/>
            <a:ext cx="3488776" cy="34163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400" b="1" cap="none" spc="0" dirty="0" smtClean="0">
                <a:ln/>
                <a:solidFill>
                  <a:schemeClr val="accent3"/>
                </a:solidFill>
                <a:effectLst/>
              </a:rPr>
              <a:t>Anotemos en nuestra </a:t>
            </a:r>
          </a:p>
          <a:p>
            <a:pPr algn="ctr"/>
            <a:r>
              <a:rPr lang="es-ES" sz="2400" b="1" dirty="0" smtClean="0">
                <a:ln/>
                <a:solidFill>
                  <a:schemeClr val="accent3"/>
                </a:solidFill>
              </a:rPr>
              <a:t>a</a:t>
            </a:r>
            <a:r>
              <a:rPr lang="es-ES" sz="2400" b="1" cap="none" spc="0" dirty="0" smtClean="0">
                <a:ln/>
                <a:solidFill>
                  <a:schemeClr val="accent3"/>
                </a:solidFill>
                <a:effectLst/>
              </a:rPr>
              <a:t>genda el rezo del</a:t>
            </a:r>
          </a:p>
          <a:p>
            <a:pPr algn="ctr"/>
            <a:r>
              <a:rPr lang="es-ES" sz="2400" b="1" dirty="0" smtClean="0">
                <a:ln/>
                <a:solidFill>
                  <a:schemeClr val="accent3"/>
                </a:solidFill>
              </a:rPr>
              <a:t>Santo Rosario </a:t>
            </a:r>
          </a:p>
          <a:p>
            <a:pPr algn="ctr"/>
            <a:r>
              <a:rPr lang="es-ES" sz="2400" b="1" dirty="0" smtClean="0">
                <a:ln/>
                <a:solidFill>
                  <a:schemeClr val="accent3"/>
                </a:solidFill>
              </a:rPr>
              <a:t>p</a:t>
            </a:r>
            <a:r>
              <a:rPr lang="es-ES" sz="2400" b="1" cap="none" spc="0" dirty="0" smtClean="0">
                <a:ln/>
                <a:solidFill>
                  <a:schemeClr val="accent3"/>
                </a:solidFill>
                <a:effectLst/>
              </a:rPr>
              <a:t>ara mañana </a:t>
            </a:r>
          </a:p>
          <a:p>
            <a:pPr algn="ctr"/>
            <a:r>
              <a:rPr lang="es-ES" sz="2400" b="1" dirty="0" smtClean="0">
                <a:ln/>
                <a:solidFill>
                  <a:schemeClr val="accent3"/>
                </a:solidFill>
              </a:rPr>
              <a:t>a las 17:30horas.</a:t>
            </a:r>
          </a:p>
          <a:p>
            <a:pPr algn="ctr"/>
            <a:r>
              <a:rPr lang="es-ES" sz="2400" b="1" cap="none" spc="0" dirty="0" smtClean="0">
                <a:ln/>
                <a:solidFill>
                  <a:schemeClr val="accent3"/>
                </a:solidFill>
                <a:effectLst/>
              </a:rPr>
              <a:t>Así uniremos nuestras </a:t>
            </a:r>
          </a:p>
          <a:p>
            <a:pPr algn="ctr"/>
            <a:r>
              <a:rPr lang="es-ES" sz="2400" b="1" dirty="0" smtClean="0">
                <a:ln/>
                <a:solidFill>
                  <a:schemeClr val="accent3"/>
                </a:solidFill>
              </a:rPr>
              <a:t>voces a las de muchos </a:t>
            </a:r>
          </a:p>
          <a:p>
            <a:pPr algn="ctr"/>
            <a:r>
              <a:rPr lang="es-ES" sz="2400" b="1" dirty="0" smtClean="0">
                <a:ln/>
                <a:solidFill>
                  <a:schemeClr val="accent3"/>
                </a:solidFill>
              </a:rPr>
              <a:t>católicos de todo </a:t>
            </a:r>
          </a:p>
          <a:p>
            <a:pPr algn="ctr"/>
            <a:r>
              <a:rPr lang="es-ES" sz="2400" b="1" dirty="0" smtClean="0">
                <a:ln/>
                <a:solidFill>
                  <a:schemeClr val="accent3"/>
                </a:solidFill>
              </a:rPr>
              <a:t>el mundo.</a:t>
            </a: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345</TotalTime>
  <Words>331</Words>
  <Application>Microsoft Office PowerPoint</Application>
  <PresentationFormat>Presentación en pantalla (4:3)</PresentationFormat>
  <Paragraphs>35</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Flujo</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Loli-Reme</dc:creator>
  <cp:lastModifiedBy>Loli-Reme</cp:lastModifiedBy>
  <cp:revision>55</cp:revision>
  <dcterms:created xsi:type="dcterms:W3CDTF">2020-05-21T12:01:28Z</dcterms:created>
  <dcterms:modified xsi:type="dcterms:W3CDTF">2020-05-28T11:11:03Z</dcterms:modified>
</cp:coreProperties>
</file>