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</p:sldIdLst>
  <p:sldSz cy="6858000" cx="12192000"/>
  <p:notesSz cx="6858000" cy="9144000"/>
  <p:embeddedFontLst>
    <p:embeddedFont>
      <p:font typeface="Gill Sans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d8OwNE0GShuBal/koxEgHb4Pn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notesMaster" Target="notesMasters/notesMaster1.xml"/><Relationship Id="rId22" Type="http://schemas.openxmlformats.org/officeDocument/2006/relationships/font" Target="fonts/OpenSans-boldItalic.fntdata"/><Relationship Id="rId10" Type="http://schemas.openxmlformats.org/officeDocument/2006/relationships/slideMaster" Target="slideMasters/slideMaster7.xml"/><Relationship Id="rId21" Type="http://schemas.openxmlformats.org/officeDocument/2006/relationships/font" Target="fonts/OpenSans-italic.fntdata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23" Type="http://customschemas.google.com/relationships/presentationmetadata" Target="meta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font" Target="fonts/GillSans-regular.fntdata"/><Relationship Id="rId16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Gill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ctrTitle"/>
          </p:nvPr>
        </p:nvSpPr>
        <p:spPr>
          <a:xfrm>
            <a:off x="1910080" y="359898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1910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 rot="5400000">
            <a:off x="7437438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 rot="5400000">
            <a:off x="2306638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 rot="5400000">
            <a:off x="4512468" y="-1151731"/>
            <a:ext cx="4800600" cy="999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437856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437856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3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8;p6"/>
          <p:cNvGrpSpPr/>
          <p:nvPr/>
        </p:nvGrpSpPr>
        <p:grpSpPr>
          <a:xfrm>
            <a:off x="292100" y="952500"/>
            <a:ext cx="1397000" cy="1320800"/>
            <a:chOff x="184" y="600"/>
            <a:chExt cx="880" cy="832"/>
          </a:xfrm>
        </p:grpSpPr>
        <p:pic>
          <p:nvPicPr>
            <p:cNvPr id="9" name="Google Shape;9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4" y="600"/>
              <a:ext cx="880" cy="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0;p6"/>
            <p:cNvSpPr txBox="1"/>
            <p:nvPr/>
          </p:nvSpPr>
          <p:spPr>
            <a:xfrm rot="2280000">
              <a:off x="292" y="766"/>
              <a:ext cx="669" cy="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1;p6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6"/>
          <p:cNvSpPr/>
          <p:nvPr/>
        </p:nvSpPr>
        <p:spPr>
          <a:xfrm>
            <a:off x="1543050" y="1344612"/>
            <a:ext cx="84137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8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Google Shape;29;p8"/>
          <p:cNvGrpSpPr/>
          <p:nvPr/>
        </p:nvGrpSpPr>
        <p:grpSpPr>
          <a:xfrm>
            <a:off x="292100" y="952500"/>
            <a:ext cx="1397000" cy="1320800"/>
            <a:chOff x="184" y="600"/>
            <a:chExt cx="880" cy="832"/>
          </a:xfrm>
        </p:grpSpPr>
        <p:pic>
          <p:nvPicPr>
            <p:cNvPr id="30" name="Google Shape;30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4" y="600"/>
              <a:ext cx="880" cy="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8"/>
            <p:cNvSpPr txBox="1"/>
            <p:nvPr/>
          </p:nvSpPr>
          <p:spPr>
            <a:xfrm rot="2280000">
              <a:off x="292" y="766"/>
              <a:ext cx="669" cy="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8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043237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0480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211512" y="2746375"/>
            <a:ext cx="84137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22"/>
          <p:cNvSpPr/>
          <p:nvPr/>
        </p:nvSpPr>
        <p:spPr>
          <a:xfrm rot="-2160000">
            <a:off x="528637" y="954087"/>
            <a:ext cx="9144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/>
          <p:nvPr/>
        </p:nvSpPr>
        <p:spPr>
          <a:xfrm flipH="1" rot="2160000">
            <a:off x="6672262" y="936625"/>
            <a:ext cx="8651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libri"/>
              <a:buNone/>
              <a:defRPr b="0" i="0" sz="1200" u="none">
                <a:solidFill>
                  <a:srgbClr val="B5A7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100" y="1076325"/>
            <a:ext cx="6311900" cy="45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4887" y="460375"/>
            <a:ext cx="25527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1520825" y="3430587"/>
            <a:ext cx="4827587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69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i="0" lang="en-US" sz="30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Oración viernes 8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i="0" lang="en-US" sz="30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de marzo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i="0" sz="3000" u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i="0" lang="en-US" sz="30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Curso escolar 2023-2024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1531937" y="195262"/>
            <a:ext cx="9971087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6D7D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6D7D"/>
                </a:solidFill>
                <a:latin typeface="Arial"/>
                <a:ea typeface="Arial"/>
                <a:cs typeface="Arial"/>
                <a:sym typeface="Arial"/>
              </a:rPr>
              <a:t>Lecturas del Domingo 4º de Cuaresma - Ciclo B</a:t>
            </a:r>
            <a:endParaRPr/>
          </a:p>
        </p:txBody>
      </p:sp>
      <p:sp>
        <p:nvSpPr>
          <p:cNvPr id="153" name="Google Shape;153;p2"/>
          <p:cNvSpPr txBox="1"/>
          <p:nvPr/>
        </p:nvSpPr>
        <p:spPr>
          <a:xfrm>
            <a:off x="1531937" y="963612"/>
            <a:ext cx="80819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Lectura del santo evangelio según san Juan (3,14-21):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1531937" y="1836737"/>
            <a:ext cx="5797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En aquel tiempo, dijo Jesús a Nicodemo: «Lo mismo que Moisés elevó la serpiente en el desierto, así tiene que ser elevado el Hijo del hombre, para que todo el que cree en </a:t>
            </a:r>
            <a:r>
              <a:rPr lang="en-US" sz="2000">
                <a:solidFill>
                  <a:srgbClr val="4C4C4C"/>
                </a:solidFill>
              </a:rPr>
              <a:t>É</a:t>
            </a: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 tenga vida eterna. Tanto amó Dios al mundo que entregó a su Hijo único para que no perezca ninguno de los que creen en </a:t>
            </a:r>
            <a:r>
              <a:rPr lang="en-US" sz="2000">
                <a:solidFill>
                  <a:srgbClr val="4C4C4C"/>
                </a:solidFill>
              </a:rPr>
              <a:t>É</a:t>
            </a: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l, sino que tengan vida eterna. </a:t>
            </a:r>
            <a:endParaRPr/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2262" y="2620962"/>
            <a:ext cx="3949700" cy="245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/>
        </p:nvSpPr>
        <p:spPr>
          <a:xfrm>
            <a:off x="1357312" y="411162"/>
            <a:ext cx="103266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Porque Dios no mandó su Hijo al mundo para juzgar al mundo, sino para que el mundo se salve por </a:t>
            </a:r>
            <a:r>
              <a:rPr lang="en-US" sz="2000">
                <a:solidFill>
                  <a:srgbClr val="4C4C4C"/>
                </a:solidFill>
              </a:rPr>
              <a:t>É</a:t>
            </a: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l. El que cree en </a:t>
            </a:r>
            <a:r>
              <a:rPr lang="en-US" sz="2000">
                <a:solidFill>
                  <a:srgbClr val="4C4C4C"/>
                </a:solidFill>
              </a:rPr>
              <a:t>Él</a:t>
            </a:r>
            <a:r>
              <a:rPr b="0" i="0" lang="en-US" sz="20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 no será juzgado; el que no cree ya está juzgado, porque no ha creído en el nombre del Hijo único de Dios. El juicio consiste en esto: que la luz vino al mundo, y los hombres prefirieron la tiniebla a la luz, porque sus obras eran malas. </a:t>
            </a:r>
            <a:b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1510487" y="2970087"/>
            <a:ext cx="56007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None/>
            </a:pPr>
            <a:r>
              <a:rPr b="0" i="0" lang="en-US" sz="19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Pues todo el que obra perversamente detesta la luz y no se acerca a la luz, para no verse acusado por sus obras. En cambio, el que realiza la verdad se acerca a la luz, para que se vea que sus obras están hechas según Dios.»</a:t>
            </a:r>
            <a:b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900" u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Palabra del Señor</a:t>
            </a:r>
            <a:endParaRPr sz="1500"/>
          </a:p>
        </p:txBody>
      </p:sp>
      <p:pic>
        <p:nvPicPr>
          <p:cNvPr descr="CUARTO DOMINGO DE CUARESMA" id="162" name="Google Shape;16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7325" y="2622550"/>
            <a:ext cx="3911600" cy="36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/>
        </p:nvSpPr>
        <p:spPr>
          <a:xfrm>
            <a:off x="1563687" y="165100"/>
            <a:ext cx="10353675" cy="265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Open Sans"/>
              <a:buNone/>
            </a:pPr>
            <a:r>
              <a:rPr b="1" i="0" lang="en-US" sz="2000" u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REFLEXIÓN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Esta imagen le sirve a Juan para subrayar la auténtica voluntad de Dios: la salvación y la vida de todos. Y también para invitarnos a que revisemos nuestras obras. ¿Somos de los que huyen de la luz? ¿Nos da miedo que Dios mire dentro de nuestras vidas? ¿O más bien estamos dispuestos a aceptar su luz?</a:t>
            </a:r>
            <a:b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1563687" y="2332037"/>
            <a:ext cx="5124450" cy="419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diferencia entre los que aceptan la luz y los que huyen de ella no está tanto en «ser» bueno o malo, está, como dice Juan, en la fe, en creer en Jesús. Es decir, creer que Jesús nos puede iluminar, nos puede transformar, nos puede ayudar a crecer, a mejorar, a desarrollar nuestras posibilidades. Ser creyente es estar convencido de que Dios nos quiere dar la vida a todos, y por eso, nos ponemos a su disposición.</a:t>
            </a:r>
            <a:endParaRPr/>
          </a:p>
        </p:txBody>
      </p:sp>
      <p:pic>
        <p:nvPicPr>
          <p:cNvPr descr="PASTORAL CONCEPCIONISTAS PONFERRADA: Evangelio Domingo 15 de Marzo - Para  profundizar"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450" y="2822575"/>
            <a:ext cx="4800600" cy="2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/>
        </p:nvSpPr>
        <p:spPr>
          <a:xfrm>
            <a:off x="3209925" y="4211637"/>
            <a:ext cx="60960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51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425519"/>
                </a:solidFill>
                <a:latin typeface="Arial"/>
                <a:ea typeface="Arial"/>
                <a:cs typeface="Arial"/>
                <a:sym typeface="Arial"/>
              </a:rPr>
              <a:t>Carmelitas Misioneras Teresianas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1" sz="28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Tejiendo VIDA, creando REDES</a:t>
            </a: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750" y="1016000"/>
            <a:ext cx="22225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5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2022-09-30T11:58:58Z</dcterms:created>
  <dc:creator>Microsoft Office User</dc:creator>
</cp:coreProperties>
</file>