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63" r:id="rId2"/>
    <p:sldId id="261" r:id="rId3"/>
    <p:sldId id="265" r:id="rId4"/>
    <p:sldId id="264" r:id="rId5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7"/>
    <p:restoredTop sz="96000"/>
  </p:normalViewPr>
  <p:slideViewPr>
    <p:cSldViewPr snapToGrid="0">
      <p:cViewPr varScale="1">
        <p:scale>
          <a:sx n="102" d="100"/>
          <a:sy n="102" d="100"/>
        </p:scale>
        <p:origin x="648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40BD85-8CDD-EA7D-F122-95105B9820F3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4AAC6FC-E814-D21F-532E-C78170E601B5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ECCF76F2-2570-564E-E2EF-D1C466B0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FA8D-C1FA-F247-A582-2AEF36031C63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BDF2D2D-61A2-AC9A-5186-5E9E58447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F189A38-6DBF-9846-E078-62C168EC2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CBC4A-151E-E84A-95D5-94E1183D0EB2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82174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C4465-967A-1F47-1EC7-7930A646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6FFB-680B-214B-80CE-5BDBD02CD644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FE5BD-2308-2E86-0268-7A5EF145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1BF706-97EE-A9BA-1813-06A59B8FD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2B3FB-E0F2-824B-97EB-A3D18582464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143951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EAA8D-D8BC-EB76-C96A-40A0AF60A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06E63-DDDA-EF4F-A6B8-9957F7F9CAC8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A1993-4815-01C4-331F-0AB768726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5A179-DF8C-EB4D-791E-3C57227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AEF71-1CD8-3947-A7DA-D5EF5CCFA65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955214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9E5DB6-C94A-41F4-BC51-8D086D5B8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18A2E-7230-D84B-AEFC-8C08AA0CFEFB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FC70D-A50C-1D08-2BBE-E1517AE6E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EDFDA-0E55-F5E5-9155-C3680AD00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D2CF-D6F4-B046-AD32-6129287DAACF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6203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46E17-5BE0-6F3C-3D85-8FFF955F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2D55-FD1F-364F-A562-D26C263F79DD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3FF84-AD94-C8DD-DCE8-89A91C5D7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674845-3E66-89EB-3B6C-D5912892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3AA8AF-D5B9-B342-A2C5-B748FFF97F2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53887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5474749-FDC1-7CEB-9BBE-BA412CCB1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F09E5-BED9-F542-9B2E-737E8EDA8ADB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490395-0C34-CA47-678C-8E63756C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6A30D4E-5ACD-BA18-424C-CE4700B7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D5E29-0B2F-5745-9088-DC05BE23AA3D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117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749705-A625-9A2E-C9E5-2A8AE1CCC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0DD30-CD09-1A41-9329-C78909F79201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939795-C332-B270-FDB2-38731FB27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9385177-A3A0-FFBB-7CA8-FC85DEE0A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D469DF-2BB1-BC48-A20F-E007DD86F95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36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7F76C51-1303-5588-DA53-9CD181B7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B7CCF-7405-5541-890C-6595F7004ACF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4A26E4-5CDB-F8DC-D03E-8EFA241E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CBA2DFF-9984-E76B-89B5-71FB8C15C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4879F-3CBE-A64F-919B-5445744CF7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69080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2058D33-98C3-2AD5-0FEE-17F7B5A9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CA0F-A55C-4549-A628-A177E5A4D3AD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1C266A05-9D3C-CA9C-B629-607405339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FC96BE18-AD86-586B-CDC5-439BE83C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98E38-3CCE-A14F-94DD-5485360FC2F5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8923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A1CDA1-0F26-E2F4-FCB4-F57E795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9D06B-80F9-DC40-92A6-0BEF538A0396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0092B-09AA-4173-1286-A3809091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2F0AD9-5C3F-4A96-27A1-4EF7206F7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F24A-29D4-E245-A297-444B7F613409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28318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12454B09-866A-5EAF-667A-EF637959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E6AE-8025-0644-8860-A0760C0A42BA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849B6455-80B6-0836-C8B4-727BA8F2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5041BD95-153E-673E-7115-A851B7FC6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A30E8-03A9-A949-888D-90EADFDCE8F7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065004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3CE38B-42C0-50D9-A6AD-5A8EDE3490B4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D78411-0504-544A-A9CB-EF3DB5968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0712B2F-9CDC-6E3C-ACBB-E411CEADA872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D60206B3-2B8F-8B5F-93A5-B27E010B2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A162A-2D6F-0272-5CA2-6383320ADC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C7A5E24-8E81-C044-8B3B-8EF2D8A0FAC3}" type="datetimeFigureOut">
              <a:rPr lang="es-ES"/>
              <a:pPr>
                <a:defRPr/>
              </a:pPr>
              <a:t>29/9/25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F539B-DF83-E7BF-B927-1B1EBA1D4B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D60B1-CC83-56F0-EBC6-8E255B2224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EE255001-9CE1-9248-8246-A32078772D46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4" r:id="rId7"/>
    <p:sldLayoutId id="2147483780" r:id="rId8"/>
    <p:sldLayoutId id="2147483785" r:id="rId9"/>
    <p:sldLayoutId id="2147483781" r:id="rId10"/>
    <p:sldLayoutId id="214748378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T-FXGff_hBU&amp;list=RDT-FXGff_hBU&amp;start_radio=1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F541E3BB-0B6F-651C-2C30-1B3ADDEB83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3">
            <a:extLst>
              <a:ext uri="{FF2B5EF4-FFF2-40B4-BE49-F238E27FC236}">
                <a16:creationId xmlns:a16="http://schemas.microsoft.com/office/drawing/2014/main" id="{447756BE-100D-FA09-9911-B53299F06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0" y="1612900"/>
            <a:ext cx="28575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>
            <a:extLst>
              <a:ext uri="{FF2B5EF4-FFF2-40B4-BE49-F238E27FC236}">
                <a16:creationId xmlns:a16="http://schemas.microsoft.com/office/drawing/2014/main" id="{66778BF7-67F1-73F9-3D3B-C8D65520285C}"/>
              </a:ext>
            </a:extLst>
          </p:cNvPr>
          <p:cNvSpPr txBox="1"/>
          <p:nvPr/>
        </p:nvSpPr>
        <p:spPr>
          <a:xfrm>
            <a:off x="6883400" y="2063750"/>
            <a:ext cx="2782888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Oración viernes 14 de noviembre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Curso escolar</a:t>
            </a:r>
          </a:p>
          <a:p>
            <a:pPr algn="ctr">
              <a:defRPr/>
            </a:pPr>
            <a:r>
              <a:rPr lang="es-ES" sz="2800" b="1" dirty="0">
                <a:solidFill>
                  <a:schemeClr val="accent4">
                    <a:lumMod val="50000"/>
                  </a:schemeClr>
                </a:solidFill>
              </a:rPr>
              <a:t>2025-2026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5AA7CA4-A034-E1B7-9FF7-49C69292AD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1CD6CC28-6911-6C1A-3ADC-867D4B75F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2082" y="789771"/>
            <a:ext cx="1008345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/>
            <a:r>
              <a:rPr lang="es-ES" sz="2000" b="1" dirty="0"/>
              <a:t>EVANGELIO</a:t>
            </a:r>
          </a:p>
          <a:p>
            <a:r>
              <a:rPr lang="es-ES" sz="2000" b="1" dirty="0"/>
              <a:t>Lucas 17, 26-37</a:t>
            </a:r>
            <a:endParaRPr lang="es-ES" sz="2000" dirty="0"/>
          </a:p>
          <a:p>
            <a:r>
              <a:rPr lang="es-ES" sz="2000" dirty="0"/>
              <a:t>En aquel tiempo, dijo Jesús a sus discípulos:</a:t>
            </a:r>
            <a:br>
              <a:rPr lang="es-ES" sz="2000" dirty="0"/>
            </a:br>
            <a:r>
              <a:rPr lang="es-ES" sz="2000" dirty="0"/>
              <a:t>«Como sucedió en los días de Noé, así será también en los días del Hijo del hombre: comían, bebían, se casaban los hombres y las mujeres tomaban esposo, hasta el día en que Noé entró en el arca; entonces llegó el diluvio y acabó con todos.</a:t>
            </a:r>
            <a:br>
              <a:rPr lang="es-ES" sz="2000" dirty="0"/>
            </a:br>
            <a:r>
              <a:rPr lang="es-ES" sz="2000" dirty="0"/>
              <a:t>Asimismo, como sucedió en los días de Lot: comían, bebían, compraban, vendían, sembraban, construían; pero el día que Lot salió de Sodoma, llovió fuego y azufre del cielo y acabó con todos.</a:t>
            </a:r>
            <a:br>
              <a:rPr lang="es-ES" sz="2000" dirty="0"/>
            </a:br>
            <a:r>
              <a:rPr lang="es-ES" sz="2000" dirty="0"/>
              <a:t>Así sucederá el día que se revele el Hijo del hombre.</a:t>
            </a:r>
            <a:br>
              <a:rPr lang="es-ES" sz="2000" dirty="0"/>
            </a:br>
            <a:r>
              <a:rPr lang="es-ES" sz="2000" dirty="0"/>
              <a:t>Aquel día, el que esté en la azotea y tenga sus cosas en casa no baje a recogerlas; igualmente, el que esté en el campo, no vuelva atrás.</a:t>
            </a:r>
            <a:br>
              <a:rPr lang="es-ES" sz="2000" dirty="0"/>
            </a:br>
            <a:r>
              <a:rPr lang="es-ES" sz="2000" dirty="0"/>
              <a:t>Acordaos de la mujer de Lot.</a:t>
            </a:r>
            <a:br>
              <a:rPr lang="es-ES" sz="2000" dirty="0"/>
            </a:br>
            <a:r>
              <a:rPr lang="es-ES" sz="2000" dirty="0"/>
              <a:t>El que pretenda guardar su vida, la perderá; y el que la pierda, la recobrará.</a:t>
            </a:r>
            <a:br>
              <a:rPr lang="es-ES" sz="2000" dirty="0"/>
            </a:br>
            <a:r>
              <a:rPr lang="es-ES" sz="2000" dirty="0"/>
              <a:t>Os digo que aquella noche estarán dos juntos: a uno se lo llevarán y al otro lo dejarán; estarán dos moliendo juntas: a una se la llevarán y a la otra la dejarán».</a:t>
            </a:r>
            <a:br>
              <a:rPr lang="es-ES" sz="2000" dirty="0"/>
            </a:br>
            <a:r>
              <a:rPr lang="es-ES" sz="2000" dirty="0" err="1"/>
              <a:t>Ils</a:t>
            </a:r>
            <a:r>
              <a:rPr lang="es-ES" sz="2000" dirty="0"/>
              <a:t> preguntaron: «¿Dónde, Señor?».</a:t>
            </a:r>
            <a:br>
              <a:rPr lang="es-ES" sz="2000" dirty="0"/>
            </a:br>
            <a:r>
              <a:rPr lang="es-ES" sz="2000" dirty="0"/>
              <a:t>Él les dijo: «Donde está el cadáver, allí se reunirán los buitres».</a:t>
            </a:r>
          </a:p>
        </p:txBody>
      </p:sp>
    </p:spTree>
  </p:cSld>
  <p:clrMapOvr>
    <a:masterClrMapping/>
  </p:clrMapOvr>
  <p:transition spd="slow"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227ACBA-9309-148D-DA79-769C616BF750}"/>
              </a:ext>
            </a:extLst>
          </p:cNvPr>
          <p:cNvSpPr txBox="1"/>
          <p:nvPr/>
        </p:nvSpPr>
        <p:spPr>
          <a:xfrm>
            <a:off x="1377864" y="375780"/>
            <a:ext cx="879327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REFLEXIÓN</a:t>
            </a:r>
          </a:p>
          <a:p>
            <a:r>
              <a:rPr lang="es-ES" sz="2400" dirty="0"/>
              <a:t>El evangelio de </a:t>
            </a:r>
            <a:r>
              <a:rPr lang="es-ES" sz="2400" b="1" dirty="0"/>
              <a:t>Lucas 17, 26-37</a:t>
            </a:r>
            <a:r>
              <a:rPr lang="es-ES" sz="2400" dirty="0"/>
              <a:t> nos recuerda que la venida del Hijo del Hombre será repentina, como sucedió en los tiempos de Noé y de Lot. La gente estaba ocupada en sus asuntos cotidianos —comer, beber, comprar, construir— sin prestar atención a Dios, y el desenlace los sorprendió.</a:t>
            </a:r>
          </a:p>
          <a:p>
            <a:r>
              <a:rPr lang="es-ES" sz="2400" dirty="0"/>
              <a:t>La enseñanza central es una llamada a </a:t>
            </a:r>
            <a:r>
              <a:rPr lang="es-ES" sz="2400" b="1" dirty="0"/>
              <a:t>vivir vigilantes</a:t>
            </a:r>
            <a:r>
              <a:rPr lang="es-ES" sz="2400" dirty="0"/>
              <a:t> y con el corazón desprendido. Jesús advierte: </a:t>
            </a:r>
            <a:r>
              <a:rPr lang="es-ES" sz="2400" i="1" dirty="0"/>
              <a:t>“El que pretenda guardar su vida, la perderá; y el que la pierda, la recobrará”</a:t>
            </a:r>
            <a:r>
              <a:rPr lang="es-ES" sz="2400" dirty="0"/>
              <a:t>. Es decir, aferrarse a lo material o vivir centrados solo en lo inmediato conduce a la pérdida; en cambio, confiar en Dios y entregar la vida con generosidad conduce a la salvación.</a:t>
            </a:r>
          </a:p>
          <a:p>
            <a:r>
              <a:rPr lang="es-ES" sz="2400" dirty="0"/>
              <a:t>En nuestra vida diaria, esto significa no vivir distraídos por lo pasajero, sino atentos a la presencia de Dios en lo ordinario. La vigilancia no es miedo, sino esperanza activa: preparar el corazón para que, cuando llegue el Señor, nos encuentre disponibles y libres para seguirlo.</a:t>
            </a:r>
          </a:p>
        </p:txBody>
      </p:sp>
    </p:spTree>
    <p:extLst>
      <p:ext uri="{BB962C8B-B14F-4D97-AF65-F5344CB8AC3E}">
        <p14:creationId xmlns:p14="http://schemas.microsoft.com/office/powerpoint/2010/main" val="3366489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402F7-60B0-02DB-D1C9-2CDF2B2BDC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>
            <a:extLst>
              <a:ext uri="{FF2B5EF4-FFF2-40B4-BE49-F238E27FC236}">
                <a16:creationId xmlns:a16="http://schemas.microsoft.com/office/drawing/2014/main" id="{59566406-12B1-89ED-9DB3-EF521A799A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6148" name="6 CuadroTexto">
            <a:extLst>
              <a:ext uri="{FF2B5EF4-FFF2-40B4-BE49-F238E27FC236}">
                <a16:creationId xmlns:a16="http://schemas.microsoft.com/office/drawing/2014/main" id="{206CFCE2-0906-EA71-BAF5-54B289177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7" y="742836"/>
            <a:ext cx="6689725" cy="5667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s-ES" altLang="es-ES" sz="7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¡Feliz VIERNES!</a:t>
            </a: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ES" altLang="es-ES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https://www.youtube.com/watch?v=T-FXGff_hBU&amp;list=RDT-FXGff_hBU&amp;start_radio=1</a:t>
            </a: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s-ES" altLang="es-E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523989"/>
      </p:ext>
    </p:extLst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315</TotalTime>
  <Words>479</Words>
  <Application>Microsoft Macintosh PowerPoint</Application>
  <PresentationFormat>Panorámica</PresentationFormat>
  <Paragraphs>14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17</cp:revision>
  <dcterms:created xsi:type="dcterms:W3CDTF">2024-09-05T19:40:57Z</dcterms:created>
  <dcterms:modified xsi:type="dcterms:W3CDTF">2025-09-29T07:54:35Z</dcterms:modified>
</cp:coreProperties>
</file>